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2"/>
  </p:sldMasterIdLst>
  <p:notesMasterIdLst>
    <p:notesMasterId r:id="rId47"/>
  </p:notesMasterIdLst>
  <p:handoutMasterIdLst>
    <p:handoutMasterId r:id="rId48"/>
  </p:handoutMasterIdLst>
  <p:sldIdLst>
    <p:sldId id="453" r:id="rId3"/>
    <p:sldId id="455" r:id="rId4"/>
    <p:sldId id="454" r:id="rId5"/>
    <p:sldId id="461" r:id="rId6"/>
    <p:sldId id="462" r:id="rId7"/>
    <p:sldId id="463" r:id="rId8"/>
    <p:sldId id="464" r:id="rId9"/>
    <p:sldId id="465" r:id="rId10"/>
    <p:sldId id="466" r:id="rId11"/>
    <p:sldId id="467" r:id="rId12"/>
    <p:sldId id="468" r:id="rId13"/>
    <p:sldId id="469" r:id="rId14"/>
    <p:sldId id="517" r:id="rId15"/>
    <p:sldId id="470" r:id="rId16"/>
    <p:sldId id="471" r:id="rId17"/>
    <p:sldId id="472" r:id="rId18"/>
    <p:sldId id="473" r:id="rId19"/>
    <p:sldId id="474" r:id="rId20"/>
    <p:sldId id="489" r:id="rId21"/>
    <p:sldId id="490" r:id="rId22"/>
    <p:sldId id="493" r:id="rId23"/>
    <p:sldId id="511" r:id="rId24"/>
    <p:sldId id="512" r:id="rId25"/>
    <p:sldId id="513" r:id="rId26"/>
    <p:sldId id="495" r:id="rId27"/>
    <p:sldId id="496" r:id="rId28"/>
    <p:sldId id="518" r:id="rId29"/>
    <p:sldId id="519" r:id="rId30"/>
    <p:sldId id="522" r:id="rId31"/>
    <p:sldId id="523" r:id="rId32"/>
    <p:sldId id="524" r:id="rId33"/>
    <p:sldId id="520" r:id="rId34"/>
    <p:sldId id="521" r:id="rId35"/>
    <p:sldId id="526" r:id="rId36"/>
    <p:sldId id="525" r:id="rId37"/>
    <p:sldId id="527" r:id="rId38"/>
    <p:sldId id="528" r:id="rId39"/>
    <p:sldId id="529" r:id="rId40"/>
    <p:sldId id="530" r:id="rId41"/>
    <p:sldId id="531" r:id="rId42"/>
    <p:sldId id="497" r:id="rId43"/>
    <p:sldId id="515" r:id="rId44"/>
    <p:sldId id="500" r:id="rId45"/>
    <p:sldId id="516" r:id="rId46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F09B291E-4D63-44D8-9FE2-F9EEBB49D803}">
          <p14:sldIdLst>
            <p14:sldId id="453"/>
            <p14:sldId id="455"/>
            <p14:sldId id="454"/>
          </p14:sldIdLst>
        </p14:section>
        <p14:section name="Transactions" id="{A1949474-4747-4B49-92DB-B9C91D9DA736}">
          <p14:sldIdLst>
            <p14:sldId id="461"/>
            <p14:sldId id="462"/>
            <p14:sldId id="463"/>
            <p14:sldId id="464"/>
            <p14:sldId id="465"/>
            <p14:sldId id="466"/>
            <p14:sldId id="467"/>
            <p14:sldId id="468"/>
            <p14:sldId id="469"/>
          </p14:sldIdLst>
        </p14:section>
        <p14:section name="ACID Model" id="{F17BED8D-D0B4-41C2-B29E-9578724CC9E1}">
          <p14:sldIdLst>
            <p14:sldId id="517"/>
            <p14:sldId id="470"/>
            <p14:sldId id="471"/>
            <p14:sldId id="472"/>
            <p14:sldId id="473"/>
            <p14:sldId id="474"/>
          </p14:sldIdLst>
        </p14:section>
        <p14:section name="Triggers" id="{F00667B4-EB87-4C3A-9472-11484BC77BE2}">
          <p14:sldIdLst>
            <p14:sldId id="489"/>
            <p14:sldId id="490"/>
            <p14:sldId id="493"/>
            <p14:sldId id="511"/>
            <p14:sldId id="512"/>
            <p14:sldId id="513"/>
            <p14:sldId id="495"/>
            <p14:sldId id="496"/>
          </p14:sldIdLst>
        </p14:section>
        <p14:section name="Database Security" id="{CC678724-6EBB-4FC9-BA06-39ED57DADFF5}">
          <p14:sldIdLst>
            <p14:sldId id="518"/>
            <p14:sldId id="519"/>
            <p14:sldId id="522"/>
            <p14:sldId id="523"/>
            <p14:sldId id="524"/>
            <p14:sldId id="520"/>
            <p14:sldId id="521"/>
            <p14:sldId id="526"/>
            <p14:sldId id="525"/>
            <p14:sldId id="527"/>
            <p14:sldId id="528"/>
            <p14:sldId id="529"/>
            <p14:sldId id="530"/>
            <p14:sldId id="531"/>
          </p14:sldIdLst>
        </p14:section>
        <p14:section name="Summary" id="{74E48815-88DC-41B3-A7D7-FC3F3F742483}">
          <p14:sldIdLst>
            <p14:sldId id="497"/>
            <p14:sldId id="515"/>
            <p14:sldId id="500"/>
            <p14:sldId id="51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oftUniLector" initials="S" lastIdx="1" clrIdx="0">
    <p:extLst>
      <p:ext uri="{19B8F6BF-5375-455C-9EA6-DF929625EA0E}">
        <p15:presenceInfo xmlns:p15="http://schemas.microsoft.com/office/powerpoint/2012/main" userId="SoftUniLecto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BABFF"/>
    <a:srgbClr val="C6C0AA"/>
    <a:srgbClr val="F3BE60"/>
    <a:srgbClr val="00B050"/>
    <a:srgbClr val="613306"/>
    <a:srgbClr val="371D03"/>
    <a:srgbClr val="482604"/>
    <a:srgbClr val="FFF0D9"/>
    <a:srgbClr val="7030A0"/>
    <a:srgbClr val="005828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12" autoAdjust="0"/>
    <p:restoredTop sz="78044" autoAdjust="0"/>
  </p:normalViewPr>
  <p:slideViewPr>
    <p:cSldViewPr>
      <p:cViewPr varScale="1">
        <p:scale>
          <a:sx n="87" d="100"/>
          <a:sy n="87" d="100"/>
        </p:scale>
        <p:origin x="298" y="62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notesMaster" Target="notesMasters/notesMaster1.xml"/><Relationship Id="rId50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tableStyles" Target="tableStyle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6.xml"/><Relationship Id="rId51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12-Oct-17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12-Oct-17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05866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120D3E7-8228-448E-A71C-FED6D43DF855}" type="slidenum">
              <a:rPr lang="en-US"/>
              <a:pPr/>
              <a:t>19</a:t>
            </a:fld>
            <a:r>
              <a:rPr lang="en-US" dirty="0"/>
              <a:t>##</a:t>
            </a:r>
          </a:p>
        </p:txBody>
      </p:sp>
      <p:sp>
        <p:nvSpPr>
          <p:cNvPr id="518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81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55549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54280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43439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85320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5331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5000"/>
              </a:lnSpc>
            </a:pPr>
            <a:r>
              <a:rPr lang="en-US" sz="1600" dirty="0"/>
              <a:t>We can create </a:t>
            </a:r>
            <a:r>
              <a:rPr lang="en-US" sz="1600" b="1" dirty="0"/>
              <a:t>user defined functions </a:t>
            </a:r>
            <a:r>
              <a:rPr lang="en-US" sz="1600" b="0" dirty="0"/>
              <a:t>and</a:t>
            </a:r>
            <a:r>
              <a:rPr lang="en-US" sz="1600" b="1" dirty="0"/>
              <a:t> stored procedures </a:t>
            </a:r>
            <a:r>
              <a:rPr lang="en-US" sz="1600" dirty="0"/>
              <a:t>in SQL Server and we can easily execute them to save code repetition.</a:t>
            </a:r>
          </a:p>
          <a:p>
            <a:pPr>
              <a:lnSpc>
                <a:spcPct val="95000"/>
              </a:lnSpc>
            </a:pPr>
            <a:r>
              <a:rPr lang="en-US" sz="1600" dirty="0"/>
              <a:t>We can create </a:t>
            </a:r>
            <a:r>
              <a:rPr lang="en-US" sz="1600" b="1" dirty="0"/>
              <a:t>triggers</a:t>
            </a:r>
            <a:r>
              <a:rPr lang="en-US" sz="1600" dirty="0"/>
              <a:t> that apply a given  behavior when some condition has occurred.</a:t>
            </a:r>
          </a:p>
          <a:p>
            <a:pPr>
              <a:lnSpc>
                <a:spcPct val="95000"/>
              </a:lnSpc>
            </a:pPr>
            <a:r>
              <a:rPr lang="en-US" sz="1600" dirty="0"/>
              <a:t>We can make </a:t>
            </a:r>
            <a:r>
              <a:rPr lang="en-US" sz="1600" b="1" dirty="0"/>
              <a:t>transactions</a:t>
            </a:r>
            <a:r>
              <a:rPr lang="en-US" sz="1600" dirty="0"/>
              <a:t> if we want to be sure that if all the behavior goes as planned,</a:t>
            </a:r>
            <a:br>
              <a:rPr lang="en-US" sz="1600" dirty="0"/>
            </a:br>
            <a:r>
              <a:rPr lang="en-US" sz="1600" dirty="0"/>
              <a:t>all the changes are made and in the other case, no changes are applied.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63699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42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11319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02168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44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29813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23863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21323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19927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35017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*</a:t>
            </a:r>
            <a:endParaRPr lang="en-US" sz="1200" i="0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9B7829E0-F923-4198-B3E5-4DD2525C58C8}" type="datetime1">
              <a:rPr lang="en-US"/>
              <a:pPr/>
              <a:t>12-Oct-17</a:t>
            </a:fld>
            <a:r>
              <a:rPr lang="en-US"/>
              <a:t>07/16/96</a:t>
            </a:r>
            <a:endParaRPr lang="en-US" sz="1200" i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(c) 2005 National Academy for Software Development - http://academy.devbg.org. All rights reserved. Unauthorized copying or re-distribution is strictly prohibited.*</a:t>
            </a:r>
            <a:endParaRPr lang="en-US" sz="1200" i="0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AD1116-BD6A-4F06-8155-84B4653F15C0}" type="slidenum">
              <a:rPr lang="en-US"/>
              <a:pPr/>
              <a:t>9</a:t>
            </a:fld>
            <a:r>
              <a:rPr lang="en-US"/>
              <a:t>##</a:t>
            </a:r>
            <a:endParaRPr lang="en-US" sz="1200" i="0"/>
          </a:p>
        </p:txBody>
      </p:sp>
      <p:sp>
        <p:nvSpPr>
          <p:cNvPr id="528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1275" y="750888"/>
            <a:ext cx="6589713" cy="3708400"/>
          </a:xfrm>
          <a:ln/>
        </p:spPr>
      </p:sp>
      <p:sp>
        <p:nvSpPr>
          <p:cNvPr id="5283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Use transfer example, not cash machine for failing to complete</a:t>
            </a:r>
          </a:p>
        </p:txBody>
      </p:sp>
    </p:spTree>
    <p:extLst>
      <p:ext uri="{BB962C8B-B14F-4D97-AF65-F5344CB8AC3E}">
        <p14:creationId xmlns:p14="http://schemas.microsoft.com/office/powerpoint/2010/main" val="38783481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9130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Transaction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is a sequence of actions</a:t>
            </a:r>
            <a:r>
              <a:rPr lang="bg-BG" dirty="0"/>
              <a:t> (</a:t>
            </a:r>
            <a:r>
              <a:rPr lang="en-US" dirty="0"/>
              <a:t>database operations</a:t>
            </a:r>
            <a:r>
              <a:rPr lang="bg-BG" dirty="0"/>
              <a:t>)</a:t>
            </a:r>
            <a:r>
              <a:rPr lang="en-US" dirty="0"/>
              <a:t> executed as a whole</a:t>
            </a:r>
            <a:r>
              <a:rPr lang="bg-BG" dirty="0"/>
              <a:t>:</a:t>
            </a: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en-US" dirty="0"/>
              <a:t>Either all of them complete successfully</a:t>
            </a:r>
            <a:endParaRPr lang="bg-BG" dirty="0"/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en-US" dirty="0"/>
              <a:t>Or none of the them</a:t>
            </a:r>
            <a:endParaRPr lang="bg-BG" dirty="0"/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dirty="0"/>
              <a:t>Example of transaction</a:t>
            </a:r>
            <a:r>
              <a:rPr lang="bg-BG" dirty="0"/>
              <a:t>:</a:t>
            </a: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en-US" dirty="0"/>
              <a:t>A bank transfer from one account into another</a:t>
            </a:r>
            <a:r>
              <a:rPr lang="bg-BG" dirty="0"/>
              <a:t> (</a:t>
            </a:r>
            <a:r>
              <a:rPr lang="en-US" dirty="0"/>
              <a:t>withdrawal</a:t>
            </a:r>
            <a:r>
              <a:rPr lang="bg-BG" dirty="0"/>
              <a:t> + </a:t>
            </a:r>
            <a:r>
              <a:rPr lang="en-US" dirty="0"/>
              <a:t>deposit</a:t>
            </a:r>
            <a:r>
              <a:rPr lang="bg-BG" dirty="0"/>
              <a:t>)</a:t>
            </a: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en-US" dirty="0"/>
              <a:t>If either the withdrawal or the deposit fails</a:t>
            </a:r>
            <a:r>
              <a:rPr lang="bg-BG" dirty="0"/>
              <a:t> </a:t>
            </a:r>
            <a:r>
              <a:rPr lang="en-US" dirty="0"/>
              <a:t>the whole operation is cancelled</a:t>
            </a:r>
            <a:endParaRPr lang="bg-BG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64192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8000"/>
              </a:lnSpc>
            </a:pPr>
            <a:r>
              <a:rPr lang="en-US" dirty="0"/>
              <a:t>Start a transaction</a:t>
            </a:r>
          </a:p>
          <a:p>
            <a:pPr lvl="1">
              <a:lnSpc>
                <a:spcPct val="98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nsolas" pitchFamily="49" charset="0"/>
                <a:cs typeface="Consolas" pitchFamily="49" charset="0"/>
              </a:rPr>
              <a:t>BEGIN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cs typeface="Consolas" pitchFamily="49" charset="0"/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nsolas" pitchFamily="49" charset="0"/>
                <a:cs typeface="Consolas" pitchFamily="49" charset="0"/>
              </a:rPr>
              <a:t>TRANSACTION</a:t>
            </a:r>
          </a:p>
          <a:p>
            <a:pPr lvl="1">
              <a:lnSpc>
                <a:spcPct val="98000"/>
              </a:lnSpc>
            </a:pPr>
            <a:r>
              <a:rPr lang="en-US" dirty="0"/>
              <a:t>Some RDBMS use implicit start, e.g. Oracle</a:t>
            </a:r>
          </a:p>
          <a:p>
            <a:pPr>
              <a:lnSpc>
                <a:spcPct val="98000"/>
              </a:lnSpc>
            </a:pPr>
            <a:r>
              <a:rPr lang="en-US" dirty="0"/>
              <a:t>Ending a transaction</a:t>
            </a:r>
          </a:p>
          <a:p>
            <a:pPr lvl="1">
              <a:lnSpc>
                <a:spcPct val="98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nsolas" pitchFamily="49" charset="0"/>
                <a:cs typeface="Consolas" pitchFamily="49" charset="0"/>
              </a:rPr>
              <a:t>COMMIT</a:t>
            </a:r>
          </a:p>
          <a:p>
            <a:pPr lvl="2">
              <a:lnSpc>
                <a:spcPct val="98000"/>
              </a:lnSpc>
            </a:pPr>
            <a:r>
              <a:rPr lang="en-US" dirty="0"/>
              <a:t>Complete a successful transaction and persist all changes made</a:t>
            </a:r>
          </a:p>
          <a:p>
            <a:pPr lvl="1">
              <a:lnSpc>
                <a:spcPct val="98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nsolas" pitchFamily="49" charset="0"/>
                <a:cs typeface="Consolas" pitchFamily="49" charset="0"/>
              </a:rPr>
              <a:t>ROLLBACK</a:t>
            </a:r>
          </a:p>
          <a:p>
            <a:pPr lvl="2">
              <a:lnSpc>
                <a:spcPct val="98000"/>
              </a:lnSpc>
            </a:pPr>
            <a:r>
              <a:rPr lang="en-US" dirty="0"/>
              <a:t>“Undo” changes from an aborted transaction</a:t>
            </a:r>
          </a:p>
          <a:p>
            <a:pPr lvl="2">
              <a:lnSpc>
                <a:spcPct val="98000"/>
              </a:lnSpc>
            </a:pPr>
            <a:r>
              <a:rPr lang="en-US" dirty="0"/>
              <a:t>May be done automatically when failure occurs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18436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acebook.com/SoftwareUniversity" TargetMode="External"/><Relationship Id="rId13" Type="http://schemas.openxmlformats.org/officeDocument/2006/relationships/image" Target="../media/image3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judge.softuni.bg/" TargetMode="External"/><Relationship Id="rId12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forum.softuni.bg/" TargetMode="External"/><Relationship Id="rId11" Type="http://schemas.openxmlformats.org/officeDocument/2006/relationships/hyperlink" Target="http://www.introprogramming.info/" TargetMode="External"/><Relationship Id="rId5" Type="http://schemas.openxmlformats.org/officeDocument/2006/relationships/hyperlink" Target="http://www.nakov.com/" TargetMode="External"/><Relationship Id="rId10" Type="http://schemas.openxmlformats.org/officeDocument/2006/relationships/hyperlink" Target="http://www.youtube.com/SoftwareUniversity" TargetMode="External"/><Relationship Id="rId4" Type="http://schemas.openxmlformats.org/officeDocument/2006/relationships/hyperlink" Target="http://softuni.org/" TargetMode="External"/><Relationship Id="rId9" Type="http://schemas.openxmlformats.org/officeDocument/2006/relationships/hyperlink" Target="https://twitter.com/softunibg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12-Oct-17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8" name="Picture 7">
            <a:extLst/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urce Code Examp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 marL="0" indent="0">
              <a:buNone/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Sample source code:</a:t>
            </a:r>
            <a:endParaRPr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24013" y="1892119"/>
            <a:ext cx="10940800" cy="1689281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4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77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12-Oct-17</a:t>
            </a:fld>
            <a:endParaRPr lang="en-US" dirty="0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B67B973-D8DE-44C8-B5FD-89C5B3AF5AF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9483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3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3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5" name="Picture 4">
            <a:extLst/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3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4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5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6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7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8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9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0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1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19" name="Rectangle 18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6600" b="1" kern="1200" noProof="0" dirty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Questions?</a:t>
            </a:r>
            <a:endParaRPr lang="en-US" sz="66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pic>
        <p:nvPicPr>
          <p:cNvPr id="16" name="Picture 15">
            <a:extLst/>
          </p:cNvPr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67714">
            <a:off x="504277" y="2018007"/>
            <a:ext cx="2849278" cy="3305665"/>
          </a:xfrm>
          <a:prstGeom prst="rect">
            <a:avLst/>
          </a:prstGeom>
        </p:spPr>
      </p:pic>
      <p:pic>
        <p:nvPicPr>
          <p:cNvPr id="17" name="Picture 16">
            <a:extLst/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7996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12-Oct-17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73" r:id="rId3"/>
    <p:sldLayoutId id="2147483663" r:id="rId4"/>
    <p:sldLayoutId id="2147483667" r:id="rId5"/>
    <p:sldLayoutId id="2147483672" r:id="rId6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4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hyperlink" Target="http://www.indeavr.com/" TargetMode="External"/><Relationship Id="rId13" Type="http://schemas.openxmlformats.org/officeDocument/2006/relationships/image" Target="../media/image45.png"/><Relationship Id="rId18" Type="http://schemas.openxmlformats.org/officeDocument/2006/relationships/hyperlink" Target="https://netpeak.net/" TargetMode="External"/><Relationship Id="rId3" Type="http://schemas.openxmlformats.org/officeDocument/2006/relationships/hyperlink" Target="https://softuni.bg/courses/databases-sqlsrv" TargetMode="External"/><Relationship Id="rId7" Type="http://schemas.openxmlformats.org/officeDocument/2006/relationships/image" Target="../media/image42.png"/><Relationship Id="rId12" Type="http://schemas.openxmlformats.org/officeDocument/2006/relationships/hyperlink" Target="http://www.superhosting.bg/" TargetMode="External"/><Relationship Id="rId17" Type="http://schemas.openxmlformats.org/officeDocument/2006/relationships/image" Target="../media/image47.png"/><Relationship Id="rId2" Type="http://schemas.openxmlformats.org/officeDocument/2006/relationships/notesSlide" Target="../notesSlides/notesSlide16.xml"/><Relationship Id="rId16" Type="http://schemas.openxmlformats.org/officeDocument/2006/relationships/hyperlink" Target="http://www.softwaregroup-bg.com/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://smartit.bg/" TargetMode="External"/><Relationship Id="rId11" Type="http://schemas.openxmlformats.org/officeDocument/2006/relationships/image" Target="../media/image44.png"/><Relationship Id="rId5" Type="http://schemas.openxmlformats.org/officeDocument/2006/relationships/image" Target="../media/image41.png"/><Relationship Id="rId15" Type="http://schemas.openxmlformats.org/officeDocument/2006/relationships/image" Target="../media/image46.png"/><Relationship Id="rId10" Type="http://schemas.openxmlformats.org/officeDocument/2006/relationships/hyperlink" Target="http://www.infragistics.com/" TargetMode="External"/><Relationship Id="rId19" Type="http://schemas.openxmlformats.org/officeDocument/2006/relationships/image" Target="../media/image48.png"/><Relationship Id="rId4" Type="http://schemas.openxmlformats.org/officeDocument/2006/relationships/hyperlink" Target="http://xs-software.com/" TargetMode="External"/><Relationship Id="rId9" Type="http://schemas.openxmlformats.org/officeDocument/2006/relationships/image" Target="../media/image43.png"/><Relationship Id="rId14" Type="http://schemas.openxmlformats.org/officeDocument/2006/relationships/hyperlink" Target="http://www.telenor.bg/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reativecommons.org/licenses/by-nc-sa/3.0/deed.en_US" TargetMode="External"/><Relationship Id="rId5" Type="http://schemas.openxmlformats.org/officeDocument/2006/relationships/hyperlink" Target="http://telerikacademy.com/Courses/Courses/Details/185" TargetMode="External"/><Relationship Id="rId4" Type="http://schemas.openxmlformats.org/officeDocument/2006/relationships/image" Target="../media/image9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hyperlink" Target="http://www.facebook.com/SoftwareUniversity" TargetMode="External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49.png"/><Relationship Id="rId12" Type="http://schemas.openxmlformats.org/officeDocument/2006/relationships/image" Target="../media/image5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52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51.png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5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sv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Triggers and Transactions</a:t>
            </a:r>
          </a:p>
        </p:txBody>
      </p:sp>
      <p:sp>
        <p:nvSpPr>
          <p:cNvPr id="10" name="Subtitle 9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Definition, Usage, ACID Model, Users, Roles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554574"/>
            <a:ext cx="3187613" cy="525135"/>
          </a:xfrm>
        </p:spPr>
        <p:txBody>
          <a:bodyPr/>
          <a:lstStyle/>
          <a:p>
            <a:r>
              <a:rPr lang="en-US"/>
              <a:t>SoftUni Team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5024473"/>
            <a:ext cx="3187614" cy="444343"/>
          </a:xfrm>
        </p:spPr>
        <p:txBody>
          <a:bodyPr/>
          <a:lstStyle/>
          <a:p>
            <a:r>
              <a:rPr lang="en-US"/>
              <a:t>Technical Trainers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/>
              <a:t>Software University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>
                <a:hlinkClick r:id="rId3"/>
              </a:rPr>
              <a:t>http://softuni.bg</a:t>
            </a:r>
            <a:endParaRPr lang="en-US" dirty="0"/>
          </a:p>
        </p:txBody>
      </p:sp>
      <p:pic>
        <p:nvPicPr>
          <p:cNvPr id="16" name="Picture 2" descr="database, storage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7921" y="3620613"/>
            <a:ext cx="2446389" cy="2446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database, storage ico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5412" y="4442934"/>
            <a:ext cx="1509802" cy="1624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/>
          <p:cNvSpPr txBox="1"/>
          <p:nvPr/>
        </p:nvSpPr>
        <p:spPr>
          <a:xfrm rot="576164">
            <a:off x="5145888" y="3718448"/>
            <a:ext cx="1562159" cy="7229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Databases</a:t>
            </a:r>
          </a:p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Basics</a:t>
            </a:r>
          </a:p>
        </p:txBody>
      </p:sp>
      <p:pic>
        <p:nvPicPr>
          <p:cNvPr id="13" name="Picture 12">
            <a:extLst/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430" y="2496257"/>
            <a:ext cx="2212117" cy="551743"/>
          </a:xfrm>
          <a:prstGeom prst="rect">
            <a:avLst/>
          </a:prstGeom>
        </p:spPr>
      </p:pic>
      <p:pic>
        <p:nvPicPr>
          <p:cNvPr id="15" name="Picture 4" title="CC-BY-NC-SA License">
            <a:hlinkClick r:id="rId7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5783" y="3219091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23" name="Picture 22">
            <a:extLst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50162" y="4191000"/>
            <a:ext cx="2253081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Checkpoints in games</a:t>
            </a:r>
            <a:endParaRPr lang="bg-BG" dirty="0"/>
          </a:p>
        </p:txBody>
      </p:sp>
      <p:sp>
        <p:nvSpPr>
          <p:cNvPr id="7" name="TextBox 6"/>
          <p:cNvSpPr txBox="1"/>
          <p:nvPr/>
        </p:nvSpPr>
        <p:spPr>
          <a:xfrm>
            <a:off x="474003" y="4211244"/>
            <a:ext cx="16217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Castle 1-1</a:t>
            </a:r>
            <a:endParaRPr lang="bg-BG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9663570" y="4191000"/>
            <a:ext cx="16217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Castle 1-2</a:t>
            </a:r>
            <a:endParaRPr lang="bg-BG" sz="2800" dirty="0"/>
          </a:p>
        </p:txBody>
      </p:sp>
      <p:sp>
        <p:nvSpPr>
          <p:cNvPr id="10" name="TextBox 9"/>
          <p:cNvSpPr txBox="1"/>
          <p:nvPr/>
        </p:nvSpPr>
        <p:spPr>
          <a:xfrm>
            <a:off x="5722069" y="1918240"/>
            <a:ext cx="6703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DIE</a:t>
            </a:r>
            <a:endParaRPr lang="bg-BG" sz="2800" dirty="0"/>
          </a:p>
        </p:txBody>
      </p:sp>
      <p:sp>
        <p:nvSpPr>
          <p:cNvPr id="11" name="TextBox 10"/>
          <p:cNvSpPr txBox="1"/>
          <p:nvPr/>
        </p:nvSpPr>
        <p:spPr>
          <a:xfrm>
            <a:off x="5335809" y="5398609"/>
            <a:ext cx="14428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SURVIVE</a:t>
            </a:r>
            <a:endParaRPr lang="bg-BG" sz="2800" dirty="0"/>
          </a:p>
        </p:txBody>
      </p:sp>
      <p:sp>
        <p:nvSpPr>
          <p:cNvPr id="12" name="TextBox 11"/>
          <p:cNvSpPr txBox="1"/>
          <p:nvPr/>
        </p:nvSpPr>
        <p:spPr>
          <a:xfrm>
            <a:off x="1783351" y="5425279"/>
            <a:ext cx="10507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Mario</a:t>
            </a:r>
            <a:endParaRPr lang="bg-BG" sz="2800" dirty="0"/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2970212" y="2620341"/>
            <a:ext cx="2470666" cy="1447801"/>
          </a:xfrm>
          <a:prstGeom prst="straightConnector1">
            <a:avLst/>
          </a:prstGeom>
          <a:ln w="4762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2995576" y="4618698"/>
            <a:ext cx="2340233" cy="918664"/>
          </a:xfrm>
          <a:prstGeom prst="straightConnector1">
            <a:avLst/>
          </a:prstGeom>
          <a:ln w="4762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2728203" y="2385400"/>
            <a:ext cx="2451809" cy="1401765"/>
          </a:xfrm>
          <a:prstGeom prst="straightConnector1">
            <a:avLst/>
          </a:prstGeom>
          <a:ln w="476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6940219" y="4618698"/>
            <a:ext cx="2583193" cy="918665"/>
          </a:xfrm>
          <a:prstGeom prst="straightConnector1">
            <a:avLst/>
          </a:prstGeom>
          <a:ln w="476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Резултат с изображение за Super Mario castl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2771" y="2226748"/>
            <a:ext cx="1674078" cy="1964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Резултат с изображение за Super Mario castl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183" y="2473446"/>
            <a:ext cx="1428750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Резултат с изображение за super mario transparent old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886874"/>
            <a:ext cx="2104566" cy="1546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5013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Transactions?</a:t>
            </a:r>
            <a:endParaRPr lang="bg-BG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322" y="2620341"/>
            <a:ext cx="1411139" cy="157065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70183" y="4211244"/>
            <a:ext cx="12882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STATE 1</a:t>
            </a:r>
            <a:endParaRPr lang="bg-BG" sz="28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4095" y="2620341"/>
            <a:ext cx="1411139" cy="157065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0134682" y="4239164"/>
            <a:ext cx="12882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STATE 2</a:t>
            </a:r>
            <a:endParaRPr lang="bg-BG" sz="2800" dirty="0"/>
          </a:p>
        </p:txBody>
      </p:sp>
      <p:sp>
        <p:nvSpPr>
          <p:cNvPr id="10" name="TextBox 9"/>
          <p:cNvSpPr txBox="1"/>
          <p:nvPr/>
        </p:nvSpPr>
        <p:spPr>
          <a:xfrm>
            <a:off x="5235685" y="2123790"/>
            <a:ext cx="16898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ROLLBACK</a:t>
            </a:r>
            <a:endParaRPr lang="bg-BG" sz="2800" dirty="0"/>
          </a:p>
        </p:txBody>
      </p:sp>
      <p:sp>
        <p:nvSpPr>
          <p:cNvPr id="11" name="TextBox 10"/>
          <p:cNvSpPr txBox="1"/>
          <p:nvPr/>
        </p:nvSpPr>
        <p:spPr>
          <a:xfrm>
            <a:off x="5335809" y="5398609"/>
            <a:ext cx="14895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COMMIT</a:t>
            </a:r>
            <a:endParaRPr lang="bg-BG" sz="2800" dirty="0"/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2970212" y="2620341"/>
            <a:ext cx="2470666" cy="1447801"/>
          </a:xfrm>
          <a:prstGeom prst="straightConnector1">
            <a:avLst/>
          </a:prstGeom>
          <a:ln w="4762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2995576" y="4618698"/>
            <a:ext cx="2340233" cy="918664"/>
          </a:xfrm>
          <a:prstGeom prst="straightConnector1">
            <a:avLst/>
          </a:prstGeom>
          <a:ln w="4762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2728203" y="2385400"/>
            <a:ext cx="2451809" cy="1401765"/>
          </a:xfrm>
          <a:prstGeom prst="straightConnector1">
            <a:avLst/>
          </a:prstGeom>
          <a:ln w="476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6940219" y="4618698"/>
            <a:ext cx="3061207" cy="918666"/>
          </a:xfrm>
          <a:prstGeom prst="straightConnector1">
            <a:avLst/>
          </a:prstGeom>
          <a:ln w="476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393" y="4782553"/>
            <a:ext cx="1841818" cy="1841818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817612" y="5561311"/>
            <a:ext cx="13195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Queries</a:t>
            </a:r>
            <a:endParaRPr lang="bg-BG" sz="2800" dirty="0"/>
          </a:p>
        </p:txBody>
      </p:sp>
    </p:spTree>
    <p:extLst>
      <p:ext uri="{BB962C8B-B14F-4D97-AF65-F5344CB8AC3E}">
        <p14:creationId xmlns:p14="http://schemas.microsoft.com/office/powerpoint/2010/main" val="3799884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Transactions Syntax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531812" y="1579882"/>
            <a:ext cx="11201400" cy="470898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BEGIN</a:t>
            </a: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TRANSACTION</a:t>
            </a:r>
          </a:p>
          <a:p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UPDATE Accounts SET Balance = Balance - @</a:t>
            </a: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withdrawAmount</a:t>
            </a:r>
          </a:p>
          <a:p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WHERE Id = </a:t>
            </a: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@accountId</a:t>
            </a:r>
          </a:p>
          <a:p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IF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@@ROWCOUNT</a:t>
            </a: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&lt;&gt; 1</a:t>
            </a:r>
            <a:r>
              <a:rPr lang="bg-BG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</a:t>
            </a:r>
            <a:r>
              <a:rPr lang="bg-BG" sz="2800" b="1" i="1" dirty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– </a:t>
            </a:r>
            <a:r>
              <a:rPr lang="en-US" sz="2800" b="1" i="1" dirty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Didn’t affect exactly one row</a:t>
            </a:r>
          </a:p>
          <a:p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BEGIN</a:t>
            </a:r>
          </a:p>
          <a:p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ROLLBACK</a:t>
            </a:r>
            <a:endParaRPr 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  <a:p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RAISERROR</a:t>
            </a: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('Invalid account!', 16, 1)</a:t>
            </a:r>
          </a:p>
          <a:p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RETURN</a:t>
            </a:r>
          </a:p>
          <a:p>
            <a:pPr>
              <a:spcAft>
                <a:spcPts val="1200"/>
              </a:spcAft>
            </a:pP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END</a:t>
            </a:r>
          </a:p>
          <a:p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COMMIT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  <p:sp>
        <p:nvSpPr>
          <p:cNvPr id="12" name="AutoShape 7"/>
          <p:cNvSpPr>
            <a:spLocks noChangeArrowheads="1"/>
          </p:cNvSpPr>
          <p:nvPr/>
        </p:nvSpPr>
        <p:spPr bwMode="auto">
          <a:xfrm>
            <a:off x="4589207" y="990600"/>
            <a:ext cx="2743200" cy="609600"/>
          </a:xfrm>
          <a:prstGeom prst="wedgeRoundRectCallout">
            <a:avLst>
              <a:gd name="adj1" fmla="val -61397"/>
              <a:gd name="adj2" fmla="val 9008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Start Transaction</a:t>
            </a:r>
          </a:p>
        </p:txBody>
      </p:sp>
      <p:sp>
        <p:nvSpPr>
          <p:cNvPr id="14" name="AutoShape 7"/>
          <p:cNvSpPr>
            <a:spLocks noChangeArrowheads="1"/>
          </p:cNvSpPr>
          <p:nvPr/>
        </p:nvSpPr>
        <p:spPr bwMode="auto">
          <a:xfrm>
            <a:off x="3122613" y="3665853"/>
            <a:ext cx="2438400" cy="476903"/>
          </a:xfrm>
          <a:prstGeom prst="wedgeRoundRectCallout">
            <a:avLst>
              <a:gd name="adj1" fmla="val -64799"/>
              <a:gd name="adj2" fmla="val 4529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Undo Changes</a:t>
            </a:r>
          </a:p>
        </p:txBody>
      </p:sp>
      <p:sp>
        <p:nvSpPr>
          <p:cNvPr id="16" name="AutoShape 7"/>
          <p:cNvSpPr>
            <a:spLocks noChangeArrowheads="1"/>
          </p:cNvSpPr>
          <p:nvPr/>
        </p:nvSpPr>
        <p:spPr bwMode="auto">
          <a:xfrm>
            <a:off x="2560183" y="6096606"/>
            <a:ext cx="2619829" cy="476903"/>
          </a:xfrm>
          <a:prstGeom prst="wedgeRoundRectCallout">
            <a:avLst>
              <a:gd name="adj1" fmla="val -66665"/>
              <a:gd name="adj2" fmla="val -6058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Save Changes</a:t>
            </a:r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8324532" y="1182550"/>
            <a:ext cx="2871731" cy="589897"/>
          </a:xfrm>
          <a:prstGeom prst="wedgeRoundRectCallout">
            <a:avLst>
              <a:gd name="adj1" fmla="val -53541"/>
              <a:gd name="adj2" fmla="val 12412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Withdraw Money</a:t>
            </a:r>
          </a:p>
        </p:txBody>
      </p:sp>
    </p:spTree>
    <p:extLst>
      <p:ext uri="{BB962C8B-B14F-4D97-AF65-F5344CB8AC3E}">
        <p14:creationId xmlns:p14="http://schemas.microsoft.com/office/powerpoint/2010/main" val="1983981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16" grpId="0" animBg="1"/>
      <p:bldP spid="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12812" y="4953000"/>
            <a:ext cx="10363200" cy="820600"/>
          </a:xfrm>
        </p:spPr>
        <p:txBody>
          <a:bodyPr/>
          <a:lstStyle/>
          <a:p>
            <a:r>
              <a:rPr lang="en-US" dirty="0"/>
              <a:t>ACID Model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2" y="5754968"/>
            <a:ext cx="10363200" cy="719034"/>
          </a:xfrm>
        </p:spPr>
        <p:txBody>
          <a:bodyPr/>
          <a:lstStyle/>
          <a:p>
            <a:r>
              <a:rPr lang="en-US" dirty="0"/>
              <a:t>Solving problems before they arise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3013" y="914400"/>
            <a:ext cx="7162800" cy="3940700"/>
          </a:xfrm>
          <a:prstGeom prst="roundRect">
            <a:avLst>
              <a:gd name="adj" fmla="val 5002"/>
            </a:avLst>
          </a:prstGeom>
        </p:spPr>
      </p:pic>
    </p:spTree>
    <p:extLst>
      <p:ext uri="{BB962C8B-B14F-4D97-AF65-F5344CB8AC3E}">
        <p14:creationId xmlns:p14="http://schemas.microsoft.com/office/powerpoint/2010/main" val="9085863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03" name="Rectangle 3"/>
          <p:cNvSpPr>
            <a:spLocks noGrp="1" noChangeArrowheads="1"/>
          </p:cNvSpPr>
          <p:nvPr>
            <p:ph idx="1"/>
          </p:nvPr>
        </p:nvSpPr>
        <p:spPr>
          <a:xfrm>
            <a:off x="188815" y="985846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Modern DBMS servers have built-in transaction support</a:t>
            </a:r>
          </a:p>
          <a:p>
            <a:pPr lvl="1"/>
            <a:r>
              <a:rPr lang="en-US" dirty="0"/>
              <a:t>Implement “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ACID</a:t>
            </a:r>
            <a:r>
              <a:rPr lang="en-US" dirty="0"/>
              <a:t>” transactions</a:t>
            </a:r>
            <a:r>
              <a:rPr lang="bg-BG" dirty="0"/>
              <a:t>.</a:t>
            </a:r>
            <a:endParaRPr lang="en-US" dirty="0"/>
          </a:p>
          <a:p>
            <a:pPr lvl="1"/>
            <a:r>
              <a:rPr lang="en-US" dirty="0"/>
              <a:t>E.g. MS SQL Server, Oracle, MySQL, …</a:t>
            </a:r>
          </a:p>
          <a:p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ACID</a:t>
            </a:r>
            <a:r>
              <a:rPr lang="en-US" dirty="0"/>
              <a:t> means:</a:t>
            </a:r>
          </a:p>
          <a:p>
            <a:pPr lvl="1"/>
            <a:r>
              <a:rPr lang="en-US" b="1" u="sng" dirty="0">
                <a:solidFill>
                  <a:schemeClr val="tx2">
                    <a:lumMod val="75000"/>
                  </a:schemeClr>
                </a:solidFill>
              </a:rPr>
              <a:t>A</a:t>
            </a:r>
            <a:r>
              <a:rPr lang="en-US" dirty="0"/>
              <a:t>tomicity</a:t>
            </a:r>
            <a:endParaRPr lang="bg-BG" dirty="0"/>
          </a:p>
          <a:p>
            <a:pPr lvl="1"/>
            <a:r>
              <a:rPr lang="en-US" b="1" u="sng" dirty="0">
                <a:solidFill>
                  <a:schemeClr val="tx2">
                    <a:lumMod val="75000"/>
                  </a:schemeClr>
                </a:solidFill>
              </a:rPr>
              <a:t>C</a:t>
            </a:r>
            <a:r>
              <a:rPr lang="en-US" dirty="0"/>
              <a:t>onsistency</a:t>
            </a:r>
            <a:r>
              <a:rPr lang="bg-BG" dirty="0"/>
              <a:t> </a:t>
            </a:r>
          </a:p>
          <a:p>
            <a:pPr lvl="1"/>
            <a:r>
              <a:rPr lang="en-US" b="1" u="sng" dirty="0">
                <a:solidFill>
                  <a:schemeClr val="tx2">
                    <a:lumMod val="75000"/>
                  </a:schemeClr>
                </a:solidFill>
              </a:rPr>
              <a:t>I</a:t>
            </a:r>
            <a:r>
              <a:rPr lang="en-US" dirty="0"/>
              <a:t>solation</a:t>
            </a:r>
            <a:endParaRPr lang="bg-BG" dirty="0"/>
          </a:p>
          <a:p>
            <a:pPr lvl="1"/>
            <a:r>
              <a:rPr lang="en-US" b="1" u="sng" dirty="0">
                <a:solidFill>
                  <a:schemeClr val="tx2">
                    <a:lumMod val="75000"/>
                  </a:schemeClr>
                </a:solidFill>
              </a:rPr>
              <a:t>D</a:t>
            </a:r>
            <a:r>
              <a:rPr lang="en-US" dirty="0"/>
              <a:t>urability</a:t>
            </a:r>
            <a:endParaRPr lang="bg-BG" dirty="0"/>
          </a:p>
        </p:txBody>
      </p:sp>
      <p:sp>
        <p:nvSpPr>
          <p:cNvPr id="5120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/>
              <a:t>Transaction Properties</a:t>
            </a:r>
            <a:endParaRPr lang="bg-BG" sz="3800" dirty="0"/>
          </a:p>
        </p:txBody>
      </p:sp>
      <p:grpSp>
        <p:nvGrpSpPr>
          <p:cNvPr id="5" name="Group 4"/>
          <p:cNvGrpSpPr/>
          <p:nvPr/>
        </p:nvGrpSpPr>
        <p:grpSpPr>
          <a:xfrm>
            <a:off x="5637212" y="3429000"/>
            <a:ext cx="5832649" cy="2736304"/>
            <a:chOff x="5671963" y="3352800"/>
            <a:chExt cx="5832649" cy="2736304"/>
          </a:xfrm>
        </p:grpSpPr>
        <p:pic>
          <p:nvPicPr>
            <p:cNvPr id="3076" name="Picture 4" descr="http://www.icondig.com/data/icons/REALVISTA/database/png/400/database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71963" y="3352800"/>
              <a:ext cx="2736304" cy="27363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7" name="Picture 5"/>
            <p:cNvPicPr>
              <a:picLocks noChangeAspect="1" noChangeArrowheads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7267575" y="3822154"/>
              <a:ext cx="4237037" cy="2266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7231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0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00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Atomicity</a:t>
            </a:r>
            <a:endParaRPr lang="bg-BG"/>
          </a:p>
        </p:txBody>
      </p:sp>
      <p:sp>
        <p:nvSpPr>
          <p:cNvPr id="644099" name="Rectangle 3"/>
          <p:cNvSpPr>
            <a:spLocks noGrp="1" noChangeArrowheads="1"/>
          </p:cNvSpPr>
          <p:nvPr>
            <p:ph idx="1"/>
          </p:nvPr>
        </p:nvSpPr>
        <p:spPr>
          <a:xfrm>
            <a:off x="188815" y="985846"/>
            <a:ext cx="11804822" cy="5570355"/>
          </a:xfrm>
        </p:spPr>
        <p:txBody>
          <a:bodyPr/>
          <a:lstStyle/>
          <a:p>
            <a:pPr>
              <a:spcBef>
                <a:spcPct val="30000"/>
              </a:spcBef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Atomicity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/>
              <a:t>means that</a:t>
            </a:r>
            <a:r>
              <a:rPr lang="bg-BG" dirty="0"/>
              <a:t>:</a:t>
            </a:r>
            <a:endParaRPr lang="en-US" dirty="0"/>
          </a:p>
          <a:p>
            <a:pPr lvl="1">
              <a:spcBef>
                <a:spcPct val="30000"/>
              </a:spcBef>
            </a:pPr>
            <a:r>
              <a:rPr lang="en-US" dirty="0"/>
              <a:t>Transactions execute as a whole</a:t>
            </a:r>
          </a:p>
          <a:p>
            <a:pPr lvl="1">
              <a:spcBef>
                <a:spcPct val="30000"/>
              </a:spcBef>
            </a:pPr>
            <a:r>
              <a:rPr lang="en-US" dirty="0"/>
              <a:t>DBMS guarantees that either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all</a:t>
            </a:r>
            <a:r>
              <a:rPr lang="en-US" dirty="0"/>
              <a:t> of the</a:t>
            </a:r>
            <a:br>
              <a:rPr lang="en-US" dirty="0"/>
            </a:br>
            <a:r>
              <a:rPr lang="en-US" dirty="0"/>
              <a:t>operations are performed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or none </a:t>
            </a:r>
            <a:r>
              <a:rPr lang="en-US" dirty="0"/>
              <a:t>of them</a:t>
            </a:r>
          </a:p>
          <a:p>
            <a:pPr>
              <a:spcBef>
                <a:spcPct val="30000"/>
              </a:spcBef>
            </a:pPr>
            <a:r>
              <a:rPr lang="en-US" dirty="0"/>
              <a:t>Example: Transferring funds between bank accounts</a:t>
            </a:r>
          </a:p>
          <a:p>
            <a:pPr lvl="1">
              <a:spcBef>
                <a:spcPct val="30000"/>
              </a:spcBef>
            </a:pPr>
            <a:r>
              <a:rPr lang="en-US" dirty="0"/>
              <a:t>Either withdraw + deposit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both</a:t>
            </a:r>
            <a:r>
              <a:rPr lang="en-US" dirty="0"/>
              <a:t> succeed,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or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none</a:t>
            </a:r>
            <a:r>
              <a:rPr lang="en-US" dirty="0"/>
              <a:t> of them do</a:t>
            </a:r>
          </a:p>
          <a:p>
            <a:pPr lvl="1">
              <a:spcBef>
                <a:spcPct val="30000"/>
              </a:spcBef>
            </a:pPr>
            <a:r>
              <a:rPr lang="en-US" dirty="0"/>
              <a:t>In case of failure, the database stays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unchanged</a:t>
            </a:r>
            <a:endParaRPr lang="bg-BG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5122" name="Picture 2" descr="http://mail.colonial.net/~hkaiter/astronomyimages1011/John-Dalton-Atomic-Model.gif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09012" y="1600200"/>
            <a:ext cx="2729287" cy="2050465"/>
          </a:xfrm>
          <a:prstGeom prst="roundRect">
            <a:avLst>
              <a:gd name="adj" fmla="val 5169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0282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0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0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0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4099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Consistency</a:t>
            </a:r>
            <a:endParaRPr lang="bg-BG" dirty="0"/>
          </a:p>
        </p:txBody>
      </p:sp>
      <p:sp>
        <p:nvSpPr>
          <p:cNvPr id="645123" name="Rectangle 3"/>
          <p:cNvSpPr>
            <a:spLocks noGrp="1" noChangeArrowheads="1"/>
          </p:cNvSpPr>
          <p:nvPr>
            <p:ph idx="1"/>
          </p:nvPr>
        </p:nvSpPr>
        <p:spPr>
          <a:xfrm>
            <a:off x="188815" y="1100146"/>
            <a:ext cx="11804822" cy="5570355"/>
          </a:xfrm>
        </p:spPr>
        <p:txBody>
          <a:bodyPr>
            <a:normAutofit/>
          </a:bodyPr>
          <a:lstStyle/>
          <a:p>
            <a:pPr>
              <a:lnSpc>
                <a:spcPct val="98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Consistency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/>
              <a:t>means that</a:t>
            </a:r>
            <a:r>
              <a:rPr lang="bg-BG" dirty="0"/>
              <a:t>:</a:t>
            </a:r>
            <a:endParaRPr lang="en-US" dirty="0"/>
          </a:p>
          <a:p>
            <a:pPr lvl="1">
              <a:lnSpc>
                <a:spcPct val="98000"/>
              </a:lnSpc>
            </a:pPr>
            <a:r>
              <a:rPr lang="en-US" dirty="0"/>
              <a:t>The database has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legal state</a:t>
            </a:r>
            <a:r>
              <a:rPr lang="en-US" dirty="0"/>
              <a:t> in both the transaction’s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beginning</a:t>
            </a:r>
            <a:r>
              <a:rPr lang="en-US" dirty="0"/>
              <a:t>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end</a:t>
            </a:r>
          </a:p>
          <a:p>
            <a:pPr lvl="1">
              <a:lnSpc>
                <a:spcPct val="98000"/>
              </a:lnSpc>
            </a:pPr>
            <a:r>
              <a:rPr lang="en-US" dirty="0"/>
              <a:t>Only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valid</a:t>
            </a:r>
            <a:r>
              <a:rPr lang="en-US" dirty="0"/>
              <a:t> data will be written to the DB</a:t>
            </a:r>
          </a:p>
          <a:p>
            <a:pPr lvl="1">
              <a:lnSpc>
                <a:spcPct val="98000"/>
              </a:lnSpc>
            </a:pPr>
            <a:r>
              <a:rPr lang="en-US" dirty="0"/>
              <a:t>Transaction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cannot</a:t>
            </a:r>
            <a:r>
              <a:rPr lang="en-US" dirty="0"/>
              <a:t> break the rules of</a:t>
            </a:r>
            <a:br>
              <a:rPr lang="en-US" dirty="0"/>
            </a:br>
            <a:r>
              <a:rPr lang="en-US" dirty="0"/>
              <a:t>the database</a:t>
            </a:r>
          </a:p>
          <a:p>
            <a:pPr lvl="2">
              <a:lnSpc>
                <a:spcPct val="98000"/>
              </a:lnSpc>
            </a:pPr>
            <a:r>
              <a:rPr lang="en-US" dirty="0"/>
              <a:t>Primary keys, foreign keys, check constraints…</a:t>
            </a:r>
          </a:p>
          <a:p>
            <a:pPr>
              <a:lnSpc>
                <a:spcPct val="98000"/>
              </a:lnSpc>
            </a:pPr>
            <a:r>
              <a:rPr lang="en-US" dirty="0"/>
              <a:t>Consistency example:</a:t>
            </a:r>
          </a:p>
          <a:p>
            <a:pPr lvl="1">
              <a:lnSpc>
                <a:spcPct val="98000"/>
              </a:lnSpc>
            </a:pPr>
            <a:r>
              <a:rPr lang="en-US" dirty="0"/>
              <a:t>Transaction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cannot</a:t>
            </a:r>
            <a:r>
              <a:rPr lang="en-US" dirty="0"/>
              <a:t> end with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duplicate</a:t>
            </a:r>
            <a:r>
              <a:rPr lang="en-US" dirty="0"/>
              <a:t> primary key in a table</a:t>
            </a:r>
          </a:p>
        </p:txBody>
      </p:sp>
      <p:pic>
        <p:nvPicPr>
          <p:cNvPr id="4098" name="Picture 2" descr="http://askheatherblythe.com/wp-content/uploads/2012/05/consistency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32812" y="3276600"/>
            <a:ext cx="2651011" cy="1997174"/>
          </a:xfrm>
          <a:prstGeom prst="roundRect">
            <a:avLst>
              <a:gd name="adj" fmla="val 5774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3374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512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171" name="Rectangle 3"/>
          <p:cNvSpPr>
            <a:spLocks noGrp="1" noChangeArrowheads="1"/>
          </p:cNvSpPr>
          <p:nvPr>
            <p:ph idx="1"/>
          </p:nvPr>
        </p:nvSpPr>
        <p:spPr>
          <a:xfrm>
            <a:off x="188815" y="985846"/>
            <a:ext cx="11804822" cy="5570355"/>
          </a:xfrm>
        </p:spPr>
        <p:txBody>
          <a:bodyPr/>
          <a:lstStyle/>
          <a:p>
            <a:pPr>
              <a:lnSpc>
                <a:spcPct val="90000"/>
              </a:lnSpc>
              <a:spcBef>
                <a:spcPct val="25000"/>
              </a:spcBef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Isolation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/>
              <a:t>means that</a:t>
            </a:r>
            <a:r>
              <a:rPr lang="bg-BG" dirty="0"/>
              <a:t>:</a:t>
            </a:r>
            <a:endParaRPr lang="en-US" dirty="0"/>
          </a:p>
          <a:p>
            <a:pPr lvl="1">
              <a:lnSpc>
                <a:spcPct val="90000"/>
              </a:lnSpc>
              <a:spcBef>
                <a:spcPct val="25000"/>
              </a:spcBef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Multiple</a:t>
            </a:r>
            <a:r>
              <a:rPr lang="en-US" dirty="0"/>
              <a:t> transactions running at the same time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do not </a:t>
            </a:r>
            <a:r>
              <a:rPr lang="en-US" dirty="0"/>
              <a:t>impact each other’s execution</a:t>
            </a:r>
          </a:p>
          <a:p>
            <a:pPr lvl="1">
              <a:lnSpc>
                <a:spcPct val="90000"/>
              </a:lnSpc>
              <a:spcBef>
                <a:spcPct val="25000"/>
              </a:spcBef>
            </a:pPr>
            <a:r>
              <a:rPr lang="en-US" dirty="0"/>
              <a:t>Transactions don’t see other</a:t>
            </a:r>
            <a:br>
              <a:rPr lang="en-US" dirty="0"/>
            </a:br>
            <a:r>
              <a:rPr lang="en-US" dirty="0"/>
              <a:t>transactions’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uncommitted</a:t>
            </a:r>
            <a:r>
              <a:rPr lang="en-US" dirty="0"/>
              <a:t> changes</a:t>
            </a:r>
          </a:p>
          <a:p>
            <a:pPr lvl="1">
              <a:lnSpc>
                <a:spcPct val="90000"/>
              </a:lnSpc>
              <a:spcBef>
                <a:spcPct val="25000"/>
              </a:spcBef>
            </a:pPr>
            <a:r>
              <a:rPr lang="en-US" dirty="0"/>
              <a:t>Isolation level defines how deep</a:t>
            </a:r>
            <a:br>
              <a:rPr lang="en-US" dirty="0"/>
            </a:br>
            <a:r>
              <a:rPr lang="en-US" dirty="0"/>
              <a:t>transactions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isolate</a:t>
            </a:r>
            <a:r>
              <a:rPr lang="en-US" dirty="0"/>
              <a:t> from one another</a:t>
            </a:r>
          </a:p>
          <a:p>
            <a:pPr>
              <a:lnSpc>
                <a:spcPct val="90000"/>
              </a:lnSpc>
              <a:spcBef>
                <a:spcPct val="25000"/>
              </a:spcBef>
            </a:pPr>
            <a:r>
              <a:rPr lang="en-US" dirty="0"/>
              <a:t>Isolation example:</a:t>
            </a:r>
          </a:p>
          <a:p>
            <a:pPr lvl="1">
              <a:lnSpc>
                <a:spcPct val="90000"/>
              </a:lnSpc>
              <a:spcBef>
                <a:spcPct val="25000"/>
              </a:spcBef>
            </a:pPr>
            <a:r>
              <a:rPr lang="en-US" dirty="0"/>
              <a:t>If two or more people try to buy the last copy of a product, only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one</a:t>
            </a:r>
            <a:r>
              <a:rPr lang="en-US" dirty="0"/>
              <a:t> of them will succeed</a:t>
            </a:r>
          </a:p>
        </p:txBody>
      </p:sp>
      <p:sp>
        <p:nvSpPr>
          <p:cNvPr id="64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Isolation</a:t>
            </a:r>
            <a:endParaRPr lang="bg-BG" dirty="0"/>
          </a:p>
        </p:txBody>
      </p:sp>
      <p:pic>
        <p:nvPicPr>
          <p:cNvPr id="5122" name="Picture 2" descr="http://icons.iconseeker.com/png/fullsize/banking-stuff/pole-separator.png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300" t="4229" r="13449" b="1398"/>
          <a:stretch/>
        </p:blipFill>
        <p:spPr bwMode="auto">
          <a:xfrm>
            <a:off x="9130515" y="2725321"/>
            <a:ext cx="1895112" cy="2256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0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1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1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7171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Durability</a:t>
            </a:r>
            <a:endParaRPr lang="bg-BG"/>
          </a:p>
        </p:txBody>
      </p:sp>
      <p:sp>
        <p:nvSpPr>
          <p:cNvPr id="646147" name="Rectangle 3"/>
          <p:cNvSpPr>
            <a:spLocks noGrp="1" noChangeArrowheads="1"/>
          </p:cNvSpPr>
          <p:nvPr>
            <p:ph idx="1"/>
          </p:nvPr>
        </p:nvSpPr>
        <p:spPr>
          <a:xfrm>
            <a:off x="188815" y="971555"/>
            <a:ext cx="11804822" cy="557035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Durability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/>
              <a:t>means that</a:t>
            </a:r>
            <a:r>
              <a:rPr lang="bg-BG" dirty="0"/>
              <a:t>: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/>
              <a:t>If a transaction is committed it becomes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persistent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Cannot be lost or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undone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Ensured by use of database transaction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logs</a:t>
            </a:r>
          </a:p>
          <a:p>
            <a:pPr>
              <a:lnSpc>
                <a:spcPct val="100000"/>
              </a:lnSpc>
            </a:pPr>
            <a:r>
              <a:rPr lang="en-US" dirty="0"/>
              <a:t>Durability example: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After funds are transferred and committed the power supply at the DB server is lost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Transaction stays persistent (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no</a:t>
            </a:r>
            <a:r>
              <a:rPr lang="en-US" dirty="0"/>
              <a:t> data is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lost</a:t>
            </a:r>
            <a:r>
              <a:rPr lang="en-US" dirty="0"/>
              <a:t>)</a:t>
            </a:r>
          </a:p>
        </p:txBody>
      </p:sp>
      <p:pic>
        <p:nvPicPr>
          <p:cNvPr id="6146" name="Picture 2" descr="http://toxipedia.org/download/attachments/3255/554px-Hexachlorobenzene-3D-vdW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453007" y="1752600"/>
            <a:ext cx="2092152" cy="2265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446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1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1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1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1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6147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Triggers</a:t>
            </a:r>
            <a:endParaRPr lang="bg-BG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28674" name="Picture 2" descr="http://www.pyramydair.com/blog/images/men-triggers-web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45573" y="1523463"/>
            <a:ext cx="4015722" cy="293370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8677" name="Picture 5" descr="E:\Movies\Job Projects\Current Job\2.6. Intro to Transact-SQL\largeCalloutCoachTriggers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979612" y="1524000"/>
            <a:ext cx="2930522" cy="29305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3806592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	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333535"/>
          </a:xfrm>
        </p:spPr>
        <p:txBody>
          <a:bodyPr>
            <a:normAutofit fontScale="92500" lnSpcReduction="10000"/>
          </a:bodyPr>
          <a:lstStyle/>
          <a:p>
            <a:pPr marL="444500" indent="-444500">
              <a:lnSpc>
                <a:spcPct val="110000"/>
              </a:lnSpc>
              <a:buFontTx/>
              <a:buAutoNum type="arabicPeriod"/>
            </a:pPr>
            <a:r>
              <a:rPr lang="en-US" sz="3200" dirty="0"/>
              <a:t>Transactions</a:t>
            </a:r>
          </a:p>
          <a:p>
            <a:pPr marL="761946" lvl="1" indent="-457200">
              <a:lnSpc>
                <a:spcPct val="110000"/>
              </a:lnSpc>
            </a:pPr>
            <a:r>
              <a:rPr lang="en-US" sz="2800" dirty="0"/>
              <a:t>Transaction Lifecycle</a:t>
            </a:r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sz="3200" dirty="0"/>
              <a:t>ACID Model</a:t>
            </a:r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sz="3200" dirty="0"/>
              <a:t>Triggers</a:t>
            </a:r>
          </a:p>
          <a:p>
            <a:pPr marL="761946" lvl="1" indent="-457200">
              <a:lnSpc>
                <a:spcPct val="110000"/>
              </a:lnSpc>
            </a:pPr>
            <a:r>
              <a:rPr lang="en-US" sz="3000" dirty="0"/>
              <a:t>AFTER Triggers</a:t>
            </a:r>
          </a:p>
          <a:p>
            <a:pPr marL="761946" lvl="1" indent="-457200">
              <a:lnSpc>
                <a:spcPct val="110000"/>
              </a:lnSpc>
            </a:pPr>
            <a:r>
              <a:rPr lang="en-US" sz="3000" dirty="0"/>
              <a:t>INSTEAD OF Triggers</a:t>
            </a:r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/>
              <a:t>Database Security</a:t>
            </a:r>
          </a:p>
          <a:p>
            <a:pPr marL="819096" lvl="1" indent="-514350">
              <a:lnSpc>
                <a:spcPct val="110000"/>
              </a:lnSpc>
            </a:pPr>
            <a:r>
              <a:rPr lang="en-US" dirty="0"/>
              <a:t>Fixed Server/DB Roles</a:t>
            </a:r>
          </a:p>
          <a:p>
            <a:pPr marL="819096" lvl="1" indent="-514350">
              <a:lnSpc>
                <a:spcPct val="110000"/>
              </a:lnSpc>
            </a:pPr>
            <a:r>
              <a:rPr lang="en-US" dirty="0"/>
              <a:t>Custom Roles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2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161717">
            <a:off x="4261003" y="3827166"/>
            <a:ext cx="1841818" cy="1841818"/>
          </a:xfrm>
          <a:prstGeom prst="rect">
            <a:avLst/>
          </a:prstGeom>
        </p:spPr>
      </p:pic>
      <p:pic>
        <p:nvPicPr>
          <p:cNvPr id="13" name="Picture 2" descr="http://toxipedia.org/download/attachments/3255/554px-Hexachlorobenzene-3D-vdW.pn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958123">
            <a:off x="4871298" y="1296106"/>
            <a:ext cx="1651337" cy="1788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 descr="accept, database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95762" y="3519211"/>
            <a:ext cx="1680592" cy="1680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 drawing of a cartoon character&#10;&#10;Description generated with high confidence">
            <a:extLst/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423072" y="1371600"/>
            <a:ext cx="3572162" cy="4385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Triggers?</a:t>
            </a:r>
            <a:endParaRPr lang="bg-BG" dirty="0"/>
          </a:p>
        </p:txBody>
      </p:sp>
      <p:sp>
        <p:nvSpPr>
          <p:cNvPr id="51917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Triggers are very much like stored procedures</a:t>
            </a:r>
            <a:r>
              <a:rPr lang="bg-BG" dirty="0"/>
              <a:t>.</a:t>
            </a:r>
            <a:endParaRPr lang="en-US" dirty="0"/>
          </a:p>
          <a:p>
            <a:pPr lvl="1"/>
            <a:r>
              <a:rPr lang="en-US" dirty="0"/>
              <a:t>Called in case of specific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event</a:t>
            </a:r>
            <a:endParaRPr lang="en-US" dirty="0"/>
          </a:p>
          <a:p>
            <a:r>
              <a:rPr lang="en-US" dirty="0"/>
              <a:t>We do not call triggers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explicitly</a:t>
            </a:r>
            <a:endParaRPr lang="en-US" dirty="0"/>
          </a:p>
          <a:p>
            <a:pPr lvl="1"/>
            <a:r>
              <a:rPr lang="en-US" dirty="0"/>
              <a:t>Triggers are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attached</a:t>
            </a:r>
            <a:r>
              <a:rPr lang="en-US" dirty="0"/>
              <a:t> to a table</a:t>
            </a:r>
            <a:r>
              <a:rPr lang="bg-BG" dirty="0"/>
              <a:t>.</a:t>
            </a:r>
            <a:endParaRPr lang="en-US" dirty="0"/>
          </a:p>
          <a:p>
            <a:pPr lvl="1"/>
            <a:r>
              <a:rPr lang="en-US" dirty="0"/>
              <a:t>Triggers are fired when a certain SQL statement is executed against the contents of the table</a:t>
            </a:r>
            <a:r>
              <a:rPr lang="bg-BG" dirty="0"/>
              <a:t>.</a:t>
            </a:r>
            <a:endParaRPr lang="en-US" dirty="0"/>
          </a:p>
          <a:p>
            <a:pPr lvl="1"/>
            <a:r>
              <a:rPr lang="en-US" dirty="0"/>
              <a:t>Syntax:</a:t>
            </a:r>
          </a:p>
          <a:p>
            <a:pPr lvl="2"/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AFTER INSERT</a:t>
            </a:r>
            <a:r>
              <a:rPr lang="en-US" dirty="0"/>
              <a:t>/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UPDATE</a:t>
            </a:r>
            <a:r>
              <a:rPr lang="en-US" dirty="0"/>
              <a:t>/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DELETE</a:t>
            </a:r>
          </a:p>
          <a:p>
            <a:pPr lvl="2"/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INSTEAD OF INSERT</a:t>
            </a:r>
            <a:r>
              <a:rPr lang="en-US" dirty="0"/>
              <a:t>/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UPDATE</a:t>
            </a:r>
            <a:r>
              <a:rPr lang="en-US" dirty="0"/>
              <a:t>/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DELETE</a:t>
            </a:r>
          </a:p>
          <a:p>
            <a:pPr lvl="1"/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428412" y="6553200"/>
            <a:ext cx="4572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581431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1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1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1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1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9171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AFTER</a:t>
            </a:r>
            <a:r>
              <a:rPr lang="en-US" dirty="0"/>
              <a:t> Trigger is executed right after an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event</a:t>
            </a:r>
            <a:r>
              <a:rPr lang="en-US" dirty="0"/>
              <a:t> is fired</a:t>
            </a:r>
          </a:p>
        </p:txBody>
      </p:sp>
      <p:sp>
        <p:nvSpPr>
          <p:cNvPr id="520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After Trigger</a:t>
            </a:r>
            <a:endParaRPr lang="bg-BG" dirty="0"/>
          </a:p>
        </p:txBody>
      </p:sp>
      <p:sp>
        <p:nvSpPr>
          <p:cNvPr id="2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428412" y="6553200"/>
            <a:ext cx="4572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sp>
        <p:nvSpPr>
          <p:cNvPr id="25" name="Rectangle 12"/>
          <p:cNvSpPr/>
          <p:nvPr/>
        </p:nvSpPr>
        <p:spPr>
          <a:xfrm>
            <a:off x="2723612" y="3352800"/>
            <a:ext cx="1872000" cy="18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Query</a:t>
            </a:r>
          </a:p>
        </p:txBody>
      </p:sp>
      <p:sp>
        <p:nvSpPr>
          <p:cNvPr id="26" name="Rectangle 13"/>
          <p:cNvSpPr/>
          <p:nvPr/>
        </p:nvSpPr>
        <p:spPr>
          <a:xfrm>
            <a:off x="7819499" y="3352800"/>
            <a:ext cx="1872000" cy="187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Trigger</a:t>
            </a:r>
          </a:p>
        </p:txBody>
      </p:sp>
      <p:grpSp>
        <p:nvGrpSpPr>
          <p:cNvPr id="8" name="Групиране 7"/>
          <p:cNvGrpSpPr/>
          <p:nvPr/>
        </p:nvGrpSpPr>
        <p:grpSpPr>
          <a:xfrm>
            <a:off x="5085812" y="3186507"/>
            <a:ext cx="2242800" cy="2242800"/>
            <a:chOff x="3790412" y="3777000"/>
            <a:chExt cx="2242800" cy="2242800"/>
          </a:xfrm>
        </p:grpSpPr>
        <p:sp>
          <p:nvSpPr>
            <p:cNvPr id="28" name="Diamond 15"/>
            <p:cNvSpPr/>
            <p:nvPr/>
          </p:nvSpPr>
          <p:spPr>
            <a:xfrm>
              <a:off x="3790412" y="3777000"/>
              <a:ext cx="2242800" cy="2242800"/>
            </a:xfrm>
            <a:prstGeom prst="diamond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9" name="TextBox 16"/>
            <p:cNvSpPr txBox="1"/>
            <p:nvPr/>
          </p:nvSpPr>
          <p:spPr>
            <a:xfrm>
              <a:off x="4067414" y="4617683"/>
              <a:ext cx="168879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noProof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Event</a:t>
              </a:r>
            </a:p>
          </p:txBody>
        </p:sp>
      </p:grpSp>
      <p:cxnSp>
        <p:nvCxnSpPr>
          <p:cNvPr id="32" name="Straight Connector 19"/>
          <p:cNvCxnSpPr>
            <a:stCxn id="25" idx="3"/>
            <a:endCxn id="28" idx="1"/>
          </p:cNvCxnSpPr>
          <p:nvPr/>
        </p:nvCxnSpPr>
        <p:spPr>
          <a:xfrm>
            <a:off x="4595612" y="4288800"/>
            <a:ext cx="490200" cy="19107"/>
          </a:xfrm>
          <a:prstGeom prst="line">
            <a:avLst/>
          </a:prstGeom>
          <a:solidFill>
            <a:srgbClr val="F0A22E">
              <a:alpha val="25098"/>
            </a:srgbClr>
          </a:solidFill>
          <a:ln w="57150">
            <a:solidFill>
              <a:srgbClr val="F3CD60"/>
            </a:solidFill>
            <a:prstDash val="soli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3" name="Straight Connector 20"/>
          <p:cNvCxnSpPr>
            <a:stCxn id="28" idx="3"/>
            <a:endCxn id="26" idx="1"/>
          </p:cNvCxnSpPr>
          <p:nvPr/>
        </p:nvCxnSpPr>
        <p:spPr>
          <a:xfrm flipV="1">
            <a:off x="7328612" y="4288800"/>
            <a:ext cx="490887" cy="19107"/>
          </a:xfrm>
          <a:prstGeom prst="line">
            <a:avLst/>
          </a:prstGeom>
          <a:solidFill>
            <a:srgbClr val="F0A22E">
              <a:alpha val="25098"/>
            </a:srgbClr>
          </a:solidFill>
          <a:ln w="57150">
            <a:solidFill>
              <a:srgbClr val="F3CD60"/>
            </a:solidFill>
            <a:prstDash val="soli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5" name="Rectangle: Rounded Corners 24"/>
          <p:cNvSpPr/>
          <p:nvPr/>
        </p:nvSpPr>
        <p:spPr>
          <a:xfrm>
            <a:off x="2513012" y="3048000"/>
            <a:ext cx="7315200" cy="2514600"/>
          </a:xfrm>
          <a:prstGeom prst="roundRect">
            <a:avLst/>
          </a:prstGeom>
          <a:noFill/>
          <a:ln w="762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129474945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3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Diamond 15"/>
          <p:cNvSpPr/>
          <p:nvPr/>
        </p:nvSpPr>
        <p:spPr>
          <a:xfrm>
            <a:off x="5070812" y="3948507"/>
            <a:ext cx="2242800" cy="2242800"/>
          </a:xfrm>
          <a:prstGeom prst="diamond">
            <a:avLst/>
          </a:prstGeom>
          <a:solidFill>
            <a:srgbClr val="3BA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Event</a:t>
            </a:r>
          </a:p>
        </p:txBody>
      </p:sp>
      <p:sp>
        <p:nvSpPr>
          <p:cNvPr id="20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INSTEAD</a:t>
            </a:r>
            <a:r>
              <a:rPr lang="en-US" dirty="0"/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OF</a:t>
            </a:r>
            <a:r>
              <a:rPr lang="en-US" dirty="0"/>
              <a:t> Trigger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completely replaces</a:t>
            </a:r>
            <a:r>
              <a:rPr lang="en-US" dirty="0"/>
              <a:t> an event action from happening</a:t>
            </a:r>
          </a:p>
          <a:p>
            <a:pPr lvl="1"/>
            <a:r>
              <a:rPr lang="en-US" dirty="0"/>
              <a:t>You can apply totally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different</a:t>
            </a:r>
            <a:r>
              <a:rPr lang="en-US" dirty="0"/>
              <a:t> logic</a:t>
            </a:r>
          </a:p>
        </p:txBody>
      </p:sp>
      <p:sp>
        <p:nvSpPr>
          <p:cNvPr id="520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Instead of Trigger</a:t>
            </a:r>
            <a:endParaRPr lang="bg-BG" dirty="0"/>
          </a:p>
        </p:txBody>
      </p:sp>
      <p:sp>
        <p:nvSpPr>
          <p:cNvPr id="2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428412" y="6553200"/>
            <a:ext cx="4572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25" name="Rectangle 12"/>
          <p:cNvSpPr/>
          <p:nvPr/>
        </p:nvSpPr>
        <p:spPr>
          <a:xfrm>
            <a:off x="2723612" y="4114800"/>
            <a:ext cx="1872000" cy="18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Action</a:t>
            </a:r>
          </a:p>
        </p:txBody>
      </p:sp>
      <p:cxnSp>
        <p:nvCxnSpPr>
          <p:cNvPr id="32" name="Straight Connector 19"/>
          <p:cNvCxnSpPr>
            <a:cxnSpLocks/>
            <a:stCxn id="25" idx="3"/>
            <a:endCxn id="28" idx="1"/>
          </p:cNvCxnSpPr>
          <p:nvPr/>
        </p:nvCxnSpPr>
        <p:spPr>
          <a:xfrm>
            <a:off x="4595612" y="5050800"/>
            <a:ext cx="475200" cy="19107"/>
          </a:xfrm>
          <a:prstGeom prst="line">
            <a:avLst/>
          </a:prstGeom>
          <a:solidFill>
            <a:srgbClr val="F0A22E">
              <a:alpha val="25098"/>
            </a:srgbClr>
          </a:solidFill>
          <a:ln w="57150">
            <a:solidFill>
              <a:srgbClr val="F3CD60"/>
            </a:solidFill>
            <a:prstDash val="soli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115377914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Diamond 15"/>
          <p:cNvSpPr/>
          <p:nvPr/>
        </p:nvSpPr>
        <p:spPr>
          <a:xfrm>
            <a:off x="5070812" y="3948507"/>
            <a:ext cx="2242800" cy="2242800"/>
          </a:xfrm>
          <a:prstGeom prst="diamond">
            <a:avLst/>
          </a:prstGeom>
          <a:solidFill>
            <a:srgbClr val="C6C0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Event</a:t>
            </a:r>
          </a:p>
        </p:txBody>
      </p:sp>
      <p:sp>
        <p:nvSpPr>
          <p:cNvPr id="20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INSTEAD</a:t>
            </a:r>
            <a:r>
              <a:rPr lang="en-US" dirty="0"/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OF</a:t>
            </a:r>
            <a:r>
              <a:rPr lang="en-US" dirty="0"/>
              <a:t> Trigger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completely replaces</a:t>
            </a:r>
            <a:r>
              <a:rPr lang="en-US" dirty="0"/>
              <a:t> an event action from happening</a:t>
            </a:r>
          </a:p>
          <a:p>
            <a:pPr lvl="1"/>
            <a:r>
              <a:rPr lang="en-US" dirty="0"/>
              <a:t>You can apply totally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different</a:t>
            </a:r>
            <a:r>
              <a:rPr lang="en-US" dirty="0"/>
              <a:t> logic</a:t>
            </a:r>
          </a:p>
        </p:txBody>
      </p:sp>
      <p:sp>
        <p:nvSpPr>
          <p:cNvPr id="520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Instead of Trigger</a:t>
            </a:r>
            <a:endParaRPr lang="bg-BG" dirty="0"/>
          </a:p>
        </p:txBody>
      </p:sp>
      <p:sp>
        <p:nvSpPr>
          <p:cNvPr id="2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428412" y="6553200"/>
            <a:ext cx="4572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25" name="Rectangle 12"/>
          <p:cNvSpPr/>
          <p:nvPr/>
        </p:nvSpPr>
        <p:spPr>
          <a:xfrm>
            <a:off x="2723612" y="4114800"/>
            <a:ext cx="1872000" cy="18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Action</a:t>
            </a:r>
          </a:p>
        </p:txBody>
      </p:sp>
      <p:cxnSp>
        <p:nvCxnSpPr>
          <p:cNvPr id="32" name="Straight Connector 19"/>
          <p:cNvCxnSpPr>
            <a:cxnSpLocks/>
            <a:stCxn id="25" idx="3"/>
            <a:endCxn id="28" idx="1"/>
          </p:cNvCxnSpPr>
          <p:nvPr/>
        </p:nvCxnSpPr>
        <p:spPr>
          <a:xfrm>
            <a:off x="4595612" y="5050800"/>
            <a:ext cx="475200" cy="19107"/>
          </a:xfrm>
          <a:prstGeom prst="line">
            <a:avLst/>
          </a:prstGeom>
          <a:solidFill>
            <a:srgbClr val="F0A22E">
              <a:alpha val="25098"/>
            </a:srgbClr>
          </a:solidFill>
          <a:ln w="57150">
            <a:solidFill>
              <a:srgbClr val="F3CD60"/>
            </a:solidFill>
            <a:prstDash val="soli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7" name="Rectangle 13"/>
          <p:cNvSpPr/>
          <p:nvPr/>
        </p:nvSpPr>
        <p:spPr>
          <a:xfrm>
            <a:off x="7788812" y="4133907"/>
            <a:ext cx="1872000" cy="187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Trigger</a:t>
            </a:r>
          </a:p>
        </p:txBody>
      </p:sp>
      <p:sp>
        <p:nvSpPr>
          <p:cNvPr id="30" name="Rectangle: Rounded Corners 24"/>
          <p:cNvSpPr/>
          <p:nvPr/>
        </p:nvSpPr>
        <p:spPr>
          <a:xfrm>
            <a:off x="2521480" y="3776131"/>
            <a:ext cx="7315200" cy="2514600"/>
          </a:xfrm>
          <a:prstGeom prst="roundRect">
            <a:avLst/>
          </a:prstGeom>
          <a:noFill/>
          <a:ln w="762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cxnSp>
        <p:nvCxnSpPr>
          <p:cNvPr id="31" name="Straight Connector 19"/>
          <p:cNvCxnSpPr>
            <a:cxnSpLocks/>
            <a:stCxn id="28" idx="3"/>
            <a:endCxn id="27" idx="1"/>
          </p:cNvCxnSpPr>
          <p:nvPr/>
        </p:nvCxnSpPr>
        <p:spPr>
          <a:xfrm>
            <a:off x="7313612" y="5069907"/>
            <a:ext cx="475200" cy="0"/>
          </a:xfrm>
          <a:prstGeom prst="line">
            <a:avLst/>
          </a:prstGeom>
          <a:solidFill>
            <a:srgbClr val="F0A22E">
              <a:alpha val="25098"/>
            </a:srgbClr>
          </a:solidFill>
          <a:ln w="57150">
            <a:solidFill>
              <a:srgbClr val="F3CD60"/>
            </a:solidFill>
            <a:prstDash val="soli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3047131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30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dirty="0"/>
              <a:t>There are three different events that can be applied within a trigger:</a:t>
            </a:r>
          </a:p>
        </p:txBody>
      </p:sp>
      <p:sp>
        <p:nvSpPr>
          <p:cNvPr id="520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Events</a:t>
            </a:r>
            <a:endParaRPr lang="bg-BG" dirty="0"/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428412" y="6553200"/>
            <a:ext cx="457200" cy="228600"/>
          </a:xfrm>
          <a:prstGeom prst="rect">
            <a:avLst/>
          </a:prstGeom>
          <a:ln>
            <a:noFill/>
          </a:ln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12" name="Rectangle: Rounded Corners 31"/>
          <p:cNvSpPr/>
          <p:nvPr/>
        </p:nvSpPr>
        <p:spPr>
          <a:xfrm>
            <a:off x="4336863" y="2261901"/>
            <a:ext cx="2502582" cy="808023"/>
          </a:xfrm>
          <a:prstGeom prst="roundRect">
            <a:avLst>
              <a:gd name="adj" fmla="val 5385"/>
            </a:avLst>
          </a:prstGeom>
          <a:solidFill>
            <a:srgbClr val="F0A22E">
              <a:alpha val="25098"/>
            </a:srgbClr>
          </a:solidFill>
          <a:ln w="57150">
            <a:solidFill>
              <a:srgbClr val="F3CD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Events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2227333" y="3069924"/>
            <a:ext cx="3360821" cy="2458786"/>
            <a:chOff x="3275012" y="3623370"/>
            <a:chExt cx="2632688" cy="2062943"/>
          </a:xfrm>
        </p:grpSpPr>
        <p:sp>
          <p:nvSpPr>
            <p:cNvPr id="15" name="Rectangle: Rounded Corners 13"/>
            <p:cNvSpPr/>
            <p:nvPr/>
          </p:nvSpPr>
          <p:spPr>
            <a:xfrm>
              <a:off x="3275012" y="5168857"/>
              <a:ext cx="1553418" cy="517456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Insert</a:t>
              </a:r>
            </a:p>
          </p:txBody>
        </p:sp>
        <p:cxnSp>
          <p:nvCxnSpPr>
            <p:cNvPr id="18" name="Straight Connector 37"/>
            <p:cNvCxnSpPr>
              <a:cxnSpLocks/>
              <a:stCxn id="12" idx="2"/>
              <a:endCxn id="15" idx="0"/>
            </p:cNvCxnSpPr>
            <p:nvPr/>
          </p:nvCxnSpPr>
          <p:spPr>
            <a:xfrm flipH="1">
              <a:off x="4051721" y="3623370"/>
              <a:ext cx="1855979" cy="1545487"/>
            </a:xfrm>
            <a:prstGeom prst="line">
              <a:avLst/>
            </a:prstGeom>
            <a:solidFill>
              <a:srgbClr val="F0A22E">
                <a:alpha val="25098"/>
              </a:srgbClr>
            </a:solidFill>
            <a:ln w="57150">
              <a:solidFill>
                <a:srgbClr val="F3CD60"/>
              </a:solidFill>
              <a:prstDash val="solid"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3" name="Group 2"/>
          <p:cNvGrpSpPr/>
          <p:nvPr/>
        </p:nvGrpSpPr>
        <p:grpSpPr>
          <a:xfrm>
            <a:off x="4596627" y="3069924"/>
            <a:ext cx="1983054" cy="2458786"/>
            <a:chOff x="5176010" y="3623370"/>
            <a:chExt cx="1553419" cy="2062943"/>
          </a:xfrm>
        </p:grpSpPr>
        <p:sp>
          <p:nvSpPr>
            <p:cNvPr id="14" name="Rectangle: Rounded Corners 13"/>
            <p:cNvSpPr/>
            <p:nvPr/>
          </p:nvSpPr>
          <p:spPr>
            <a:xfrm>
              <a:off x="5176010" y="5168857"/>
              <a:ext cx="1553419" cy="517456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Update</a:t>
              </a:r>
            </a:p>
          </p:txBody>
        </p:sp>
        <p:cxnSp>
          <p:nvCxnSpPr>
            <p:cNvPr id="19" name="Straight Connector 38"/>
            <p:cNvCxnSpPr>
              <a:cxnSpLocks/>
              <a:stCxn id="12" idx="2"/>
              <a:endCxn id="14" idx="0"/>
            </p:cNvCxnSpPr>
            <p:nvPr/>
          </p:nvCxnSpPr>
          <p:spPr>
            <a:xfrm>
              <a:off x="5952719" y="3623370"/>
              <a:ext cx="0" cy="1545487"/>
            </a:xfrm>
            <a:prstGeom prst="line">
              <a:avLst/>
            </a:prstGeom>
            <a:solidFill>
              <a:srgbClr val="F0A22E">
                <a:alpha val="25098"/>
              </a:srgbClr>
            </a:solidFill>
            <a:ln w="57150">
              <a:solidFill>
                <a:srgbClr val="F3CD60"/>
              </a:solidFill>
              <a:prstDash val="solid"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4" name="Group 3"/>
          <p:cNvGrpSpPr/>
          <p:nvPr/>
        </p:nvGrpSpPr>
        <p:grpSpPr>
          <a:xfrm>
            <a:off x="5588154" y="3069924"/>
            <a:ext cx="3360821" cy="2458786"/>
            <a:chOff x="5997739" y="3623370"/>
            <a:chExt cx="2632689" cy="2062943"/>
          </a:xfrm>
        </p:grpSpPr>
        <p:sp>
          <p:nvSpPr>
            <p:cNvPr id="16" name="Rectangle: Rounded Corners 13"/>
            <p:cNvSpPr/>
            <p:nvPr/>
          </p:nvSpPr>
          <p:spPr>
            <a:xfrm>
              <a:off x="7077009" y="5168857"/>
              <a:ext cx="1553419" cy="517456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Delete</a:t>
              </a:r>
            </a:p>
          </p:txBody>
        </p:sp>
        <p:cxnSp>
          <p:nvCxnSpPr>
            <p:cNvPr id="20" name="Straight Connector 39"/>
            <p:cNvCxnSpPr>
              <a:stCxn id="12" idx="2"/>
              <a:endCxn id="16" idx="0"/>
            </p:cNvCxnSpPr>
            <p:nvPr/>
          </p:nvCxnSpPr>
          <p:spPr>
            <a:xfrm>
              <a:off x="5997739" y="3623370"/>
              <a:ext cx="1855980" cy="1545487"/>
            </a:xfrm>
            <a:prstGeom prst="line">
              <a:avLst/>
            </a:prstGeom>
            <a:solidFill>
              <a:srgbClr val="F0A22E">
                <a:alpha val="25098"/>
              </a:srgbClr>
            </a:solidFill>
            <a:ln w="57150">
              <a:solidFill>
                <a:srgbClr val="F3CD60"/>
              </a:solidFill>
              <a:prstDash val="solid"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346711071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After Triggers</a:t>
            </a:r>
            <a:endParaRPr lang="bg-BG" dirty="0"/>
          </a:p>
        </p:txBody>
      </p:sp>
      <p:sp>
        <p:nvSpPr>
          <p:cNvPr id="52121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Defined by the keyword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nsolas" pitchFamily="49" charset="0"/>
              </a:rPr>
              <a:t>FOR</a:t>
            </a:r>
          </a:p>
        </p:txBody>
      </p:sp>
      <p:sp>
        <p:nvSpPr>
          <p:cNvPr id="521220" name="Rectangle 4"/>
          <p:cNvSpPr>
            <a:spLocks noChangeArrowheads="1"/>
          </p:cNvSpPr>
          <p:nvPr/>
        </p:nvSpPr>
        <p:spPr bwMode="auto">
          <a:xfrm>
            <a:off x="608013" y="1876485"/>
            <a:ext cx="10972800" cy="448815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8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CREATE TRIGGER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tr_TownsUpdate ON Towns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UPDATE</a:t>
            </a:r>
          </a:p>
          <a:p>
            <a:pPr eaLnBrk="0" hangingPunct="0">
              <a:lnSpc>
                <a:spcPct val="8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AS</a:t>
            </a:r>
          </a:p>
          <a:p>
            <a:pPr eaLnBrk="0" hangingPunct="0">
              <a:lnSpc>
                <a:spcPct val="8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IF (EXISTS(</a:t>
            </a:r>
          </a:p>
          <a:p>
            <a:pPr eaLnBrk="0" hangingPunct="0">
              <a:lnSpc>
                <a:spcPct val="8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SELECT * FROM inserted</a:t>
            </a:r>
          </a:p>
          <a:p>
            <a:pPr eaLnBrk="0" hangingPunct="0">
              <a:lnSpc>
                <a:spcPct val="8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WHERE Name IS NULL OR LEN(Name) = 0))</a:t>
            </a:r>
          </a:p>
          <a:p>
            <a:pPr eaLnBrk="0" hangingPunct="0">
              <a:lnSpc>
                <a:spcPct val="8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BEGIN</a:t>
            </a:r>
          </a:p>
          <a:p>
            <a:pPr eaLnBrk="0" hangingPunct="0">
              <a:lnSpc>
                <a:spcPct val="8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RAISERROR('Town name cannot be empty.', 16, 1)</a:t>
            </a:r>
          </a:p>
          <a:p>
            <a:pPr eaLnBrk="0" hangingPunct="0">
              <a:lnSpc>
                <a:spcPct val="8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ROLLBACK</a:t>
            </a:r>
          </a:p>
          <a:p>
            <a:pPr eaLnBrk="0" hangingPunct="0">
              <a:lnSpc>
                <a:spcPct val="8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RETURN</a:t>
            </a:r>
          </a:p>
          <a:p>
            <a:pPr eaLnBrk="0" hangingPunct="0">
              <a:lnSpc>
                <a:spcPct val="8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END</a:t>
            </a:r>
          </a:p>
          <a:p>
            <a:pPr eaLnBrk="0" hangingPunct="0">
              <a:lnSpc>
                <a:spcPct val="8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8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UPDATE Towns SET Name='' WHERE TownId=1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428412" y="6553200"/>
            <a:ext cx="4572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4570412" y="4876800"/>
            <a:ext cx="2607628" cy="629920"/>
          </a:xfrm>
          <a:prstGeom prst="wedgeRoundRectCallout">
            <a:avLst>
              <a:gd name="adj1" fmla="val -52592"/>
              <a:gd name="adj2" fmla="val 9385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Causes an error</a:t>
            </a:r>
            <a:endParaRPr lang="bg-BG" sz="2800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671725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2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2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2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2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22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2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2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2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22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Instead Of Triggers</a:t>
            </a:r>
            <a:endParaRPr lang="bg-BG" dirty="0"/>
          </a:p>
        </p:txBody>
      </p:sp>
      <p:sp>
        <p:nvSpPr>
          <p:cNvPr id="52224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Defined by using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INSTEAD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OF</a:t>
            </a:r>
          </a:p>
        </p:txBody>
      </p:sp>
      <p:sp>
        <p:nvSpPr>
          <p:cNvPr id="522244" name="Rectangle 4"/>
          <p:cNvSpPr>
            <a:spLocks noChangeArrowheads="1"/>
          </p:cNvSpPr>
          <p:nvPr/>
        </p:nvSpPr>
        <p:spPr bwMode="auto">
          <a:xfrm>
            <a:off x="608012" y="1858672"/>
            <a:ext cx="10972800" cy="456509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8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CREATE TABLE Accounts(</a:t>
            </a:r>
          </a:p>
          <a:p>
            <a:pPr eaLnBrk="0" hangingPunct="0">
              <a:lnSpc>
                <a:spcPct val="8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Username varchar(10) NOT NULL PRIMARY KEY,</a:t>
            </a:r>
          </a:p>
          <a:p>
            <a:pPr eaLnBrk="0" hangingPunct="0">
              <a:lnSpc>
                <a:spcPct val="8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[Password] varchar(20) NOT NULL,</a:t>
            </a:r>
          </a:p>
          <a:p>
            <a:pPr eaLnBrk="0" hangingPunct="0">
              <a:lnSpc>
                <a:spcPct val="8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Active NOT NULL DEFAULT 'Y’</a:t>
            </a:r>
          </a:p>
          <a:p>
            <a:pPr eaLnBrk="0" hangingPunct="0">
              <a:lnSpc>
                <a:spcPct val="85000"/>
              </a:lnSpc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 eaLnBrk="0" hangingPunct="0">
              <a:lnSpc>
                <a:spcPct val="8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CREATE TRIGGER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tr_AccountsDelete ON Accounts</a:t>
            </a:r>
          </a:p>
          <a:p>
            <a:pPr eaLnBrk="0" hangingPunct="0">
              <a:lnSpc>
                <a:spcPct val="8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INSTEAD OF DELETE</a:t>
            </a:r>
          </a:p>
          <a:p>
            <a:pPr eaLnBrk="0" hangingPunct="0">
              <a:lnSpc>
                <a:spcPct val="8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AS</a:t>
            </a:r>
          </a:p>
          <a:p>
            <a:pPr eaLnBrk="0" hangingPunct="0">
              <a:lnSpc>
                <a:spcPct val="8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UPDATE a SET Active = 'N'</a:t>
            </a:r>
          </a:p>
          <a:p>
            <a:pPr eaLnBrk="0" hangingPunct="0">
              <a:lnSpc>
                <a:spcPct val="8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FROM Accounts AS a JOIN DELETED d </a:t>
            </a:r>
          </a:p>
          <a:p>
            <a:pPr eaLnBrk="0" hangingPunct="0">
              <a:lnSpc>
                <a:spcPct val="8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ON d.Username = a.Username</a:t>
            </a:r>
          </a:p>
          <a:p>
            <a:pPr eaLnBrk="0" hangingPunct="0">
              <a:lnSpc>
                <a:spcPct val="8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WHERE a.Active = 'Y'  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428412" y="6553200"/>
            <a:ext cx="4572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567222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4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4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4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4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4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4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FAC7F-5CA0-44C2-B6F3-C51973929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 Security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0D9C73-F1D9-4C03-9E3A-FC7AA5C887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8014" y="5754968"/>
            <a:ext cx="10972798" cy="719034"/>
          </a:xfrm>
        </p:spPr>
        <p:txBody>
          <a:bodyPr/>
          <a:lstStyle/>
          <a:p>
            <a:r>
              <a:rPr lang="en-US" dirty="0"/>
              <a:t>Fixed Server Roles, Fixed Database Roles</a:t>
            </a:r>
          </a:p>
        </p:txBody>
      </p:sp>
      <p:pic>
        <p:nvPicPr>
          <p:cNvPr id="1028" name="Picture 4" descr="Image result for sql server fixed roles">
            <a:extLst>
              <a:ext uri="{FF2B5EF4-FFF2-40B4-BE49-F238E27FC236}">
                <a16:creationId xmlns:a16="http://schemas.microsoft.com/office/drawing/2014/main" id="{E78E2346-67C8-424C-9992-2CCF891837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6414" y="990600"/>
            <a:ext cx="6095998" cy="3852284"/>
          </a:xfrm>
          <a:prstGeom prst="roundRect">
            <a:avLst>
              <a:gd name="adj" fmla="val 3205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2664F93-9BE9-46A9-A764-5AB6377E723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9412" y="3447117"/>
            <a:ext cx="1807902" cy="1807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7468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638D88B-3A3C-405B-BFAA-24C7A02D89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/>
              <a:t>SQL Server has two layers of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database security</a:t>
            </a:r>
            <a:r>
              <a:rPr lang="en-US" dirty="0"/>
              <a:t>: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Fixed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Server</a:t>
            </a:r>
            <a:r>
              <a:rPr lang="en-US" dirty="0"/>
              <a:t> Roles</a:t>
            </a:r>
          </a:p>
          <a:p>
            <a:pPr lvl="2">
              <a:lnSpc>
                <a:spcPct val="110000"/>
              </a:lnSpc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sysadmin</a:t>
            </a:r>
            <a:r>
              <a:rPr lang="en-US" sz="3200" noProof="1"/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bulkadmin</a:t>
            </a:r>
            <a:r>
              <a:rPr lang="en-US" sz="3200" noProof="1"/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dbcreator</a:t>
            </a:r>
            <a:r>
              <a:rPr lang="en-US" sz="3200" noProof="1"/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securityadmin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Fixed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Database</a:t>
            </a:r>
            <a:r>
              <a:rPr lang="en-US" dirty="0"/>
              <a:t> Roles</a:t>
            </a:r>
          </a:p>
          <a:p>
            <a:pPr lvl="2">
              <a:lnSpc>
                <a:spcPct val="110000"/>
              </a:lnSpc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db_owner</a:t>
            </a:r>
            <a:r>
              <a:rPr lang="en-US" noProof="1"/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db_securityadmin</a:t>
            </a:r>
            <a:r>
              <a:rPr lang="en-US" noProof="1"/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db_accessadmin</a:t>
            </a:r>
          </a:p>
          <a:p>
            <a:pPr lvl="2">
              <a:lnSpc>
                <a:spcPct val="110000"/>
              </a:lnSpc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db_backupoperator</a:t>
            </a:r>
            <a:r>
              <a:rPr lang="en-US" sz="3200" noProof="1"/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db_ddladmin</a:t>
            </a:r>
          </a:p>
          <a:p>
            <a:pPr lvl="2">
              <a:lnSpc>
                <a:spcPct val="110000"/>
              </a:lnSpc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db_datareader</a:t>
            </a:r>
            <a:r>
              <a:rPr lang="en-US" noProof="1"/>
              <a:t>/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db_datawriter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AACFCC1-71C9-4B6E-B2A5-C438D86F21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 Security: SQL Server</a:t>
            </a:r>
          </a:p>
        </p:txBody>
      </p:sp>
    </p:spTree>
    <p:extLst>
      <p:ext uri="{BB962C8B-B14F-4D97-AF65-F5344CB8AC3E}">
        <p14:creationId xmlns:p14="http://schemas.microsoft.com/office/powerpoint/2010/main" val="2081007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E5B79D8-5881-4F9E-91F8-9F783E1C42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0C264D-25A9-4B0D-8673-EE579C3598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z="3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sysadmin</a:t>
            </a:r>
          </a:p>
          <a:p>
            <a:pPr lvl="1"/>
            <a:r>
              <a:rPr lang="en-US" dirty="0"/>
              <a:t>Can do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anything</a:t>
            </a:r>
            <a:r>
              <a:rPr lang="en-US" dirty="0"/>
              <a:t> within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SQL Server</a:t>
            </a:r>
          </a:p>
          <a:p>
            <a:pPr lvl="1"/>
            <a:r>
              <a:rPr lang="en-US" dirty="0"/>
              <a:t>Bypasses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all</a:t>
            </a:r>
            <a:r>
              <a:rPr lang="en-US" dirty="0"/>
              <a:t> security checks</a:t>
            </a:r>
          </a:p>
          <a:p>
            <a:pPr lvl="0"/>
            <a:r>
              <a:rPr lang="en-US" sz="3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dbcreator</a:t>
            </a:r>
          </a:p>
          <a:p>
            <a:pPr lvl="1"/>
            <a:r>
              <a:rPr lang="en-US" dirty="0"/>
              <a:t>Can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create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databases</a:t>
            </a:r>
            <a:endParaRPr lang="en-US" dirty="0"/>
          </a:p>
          <a:p>
            <a:pPr lvl="1"/>
            <a:r>
              <a:rPr lang="en-US" dirty="0"/>
              <a:t>Assigned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automatically</a:t>
            </a:r>
            <a:r>
              <a:rPr lang="en-US" dirty="0"/>
              <a:t> on database creation</a:t>
            </a:r>
          </a:p>
          <a:p>
            <a:pPr lvl="0"/>
            <a:r>
              <a:rPr lang="en-US" sz="3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securityadmin</a:t>
            </a:r>
          </a:p>
          <a:p>
            <a:pPr lvl="1"/>
            <a:r>
              <a:rPr lang="en-US" dirty="0"/>
              <a:t>Grants/revokes rights to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databases</a:t>
            </a:r>
            <a:r>
              <a:rPr lang="en-US" dirty="0"/>
              <a:t>/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tables</a:t>
            </a:r>
            <a:r>
              <a:rPr lang="en-US" dirty="0"/>
              <a:t>/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columns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7BE9973-769F-45F1-A3F4-E1987F213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DB Security: Fixed Server Roles (1)</a:t>
            </a:r>
          </a:p>
        </p:txBody>
      </p:sp>
    </p:spTree>
    <p:extLst>
      <p:ext uri="{BB962C8B-B14F-4D97-AF65-F5344CB8AC3E}">
        <p14:creationId xmlns:p14="http://schemas.microsoft.com/office/powerpoint/2010/main" val="2765042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br>
              <a:rPr lang="en-US" sz="6000" b="1" dirty="0"/>
            </a:br>
            <a:r>
              <a:rPr lang="en-US" sz="11500" b="1" noProof="1"/>
              <a:t>#CSharpDB</a:t>
            </a:r>
            <a:endParaRPr lang="en-US" sz="6000" b="1" noProof="1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28634325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94AB8EC-6414-4B3A-B712-D72BEC740D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C36BCE-EE92-4B72-9BAB-31514D2CA1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lvl="0"/>
            <a:r>
              <a:rPr lang="en-US" sz="3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bulkadmin</a:t>
            </a:r>
          </a:p>
          <a:p>
            <a:pPr lvl="1"/>
            <a:r>
              <a:rPr lang="en-US" dirty="0"/>
              <a:t>Allows importing data from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external files</a:t>
            </a:r>
          </a:p>
          <a:p>
            <a:pPr lvl="2"/>
            <a:r>
              <a:rPr lang="en-US" sz="3200" dirty="0"/>
              <a:t>Using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BULK INSERT</a:t>
            </a:r>
            <a:br>
              <a:rPr lang="en-US" sz="3200" dirty="0">
                <a:solidFill>
                  <a:schemeClr val="tx2">
                    <a:lumMod val="75000"/>
                  </a:schemeClr>
                </a:solidFill>
              </a:rPr>
            </a:br>
            <a:br>
              <a:rPr lang="en-US" sz="3200" dirty="0">
                <a:solidFill>
                  <a:schemeClr val="tx2">
                    <a:lumMod val="75000"/>
                  </a:schemeClr>
                </a:solidFill>
              </a:rPr>
            </a:br>
            <a:br>
              <a:rPr lang="en-US" sz="3200" dirty="0">
                <a:solidFill>
                  <a:schemeClr val="tx2">
                    <a:lumMod val="75000"/>
                  </a:schemeClr>
                </a:solidFill>
              </a:rPr>
            </a:br>
            <a:br>
              <a:rPr lang="en-US" sz="3200" dirty="0">
                <a:solidFill>
                  <a:schemeClr val="tx2">
                    <a:lumMod val="75000"/>
                  </a:schemeClr>
                </a:solidFill>
              </a:rPr>
            </a:br>
            <a:br>
              <a:rPr lang="en-US" sz="3200" dirty="0">
                <a:solidFill>
                  <a:schemeClr val="tx2">
                    <a:lumMod val="75000"/>
                  </a:schemeClr>
                </a:solidFill>
              </a:rPr>
            </a:br>
            <a:br>
              <a:rPr lang="en-US" sz="3200" dirty="0">
                <a:solidFill>
                  <a:schemeClr val="tx2">
                    <a:lumMod val="75000"/>
                  </a:schemeClr>
                </a:solidFill>
              </a:rPr>
            </a:br>
            <a:endParaRPr lang="en-US" sz="3200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en-US" dirty="0"/>
              <a:t>Also needs INSERT rights on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table</a:t>
            </a:r>
            <a:r>
              <a:rPr lang="en-US" dirty="0"/>
              <a:t> to work (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db_datawriter</a:t>
            </a:r>
            <a:r>
              <a:rPr lang="en-US" dirty="0"/>
              <a:t>)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7CD111D-77C8-4192-A3FB-36C8D3C24E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DB Security: Fixed Server Roles (2)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4CBE914-37D3-45A8-8B0F-9B5EDF933D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93812" y="3200400"/>
            <a:ext cx="5105400" cy="224676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BULK INSERT</a:t>
            </a: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[TableName]</a:t>
            </a:r>
          </a:p>
          <a:p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FROM 'path/to/file'</a:t>
            </a:r>
          </a:p>
          <a:p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WITH</a:t>
            </a:r>
          </a:p>
          <a:p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(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FIELDTERMINATOR</a:t>
            </a: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= '|',</a:t>
            </a:r>
          </a:p>
          <a:p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 ROWTERMINATOR</a:t>
            </a: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= '\n')</a:t>
            </a:r>
          </a:p>
        </p:txBody>
      </p:sp>
    </p:spTree>
    <p:extLst>
      <p:ext uri="{BB962C8B-B14F-4D97-AF65-F5344CB8AC3E}">
        <p14:creationId xmlns:p14="http://schemas.microsoft.com/office/powerpoint/2010/main" val="2418937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CED70A4-E015-450C-8F6B-DA02C45718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649D75-4F88-4AB2-A54A-0C70DBD83C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Inserting values from a file</a:t>
            </a:r>
          </a:p>
          <a:p>
            <a:r>
              <a:rPr lang="en-US" dirty="0"/>
              <a:t>Define custom format: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52EA273-53B1-4897-88FE-6FF087CF9E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Bulk INSERT: Example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61D61F5-0A79-4701-97EB-7074669323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00101" y="3014880"/>
            <a:ext cx="4953000" cy="353943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BULK INSERT</a:t>
            </a: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Employees</a:t>
            </a:r>
          </a:p>
          <a:p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FROM 'D:\Employees.txt'</a:t>
            </a:r>
          </a:p>
          <a:p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WITH</a:t>
            </a:r>
          </a:p>
          <a:p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(</a:t>
            </a:r>
          </a:p>
          <a:p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FIRSTROW</a:t>
            </a: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= 2,</a:t>
            </a:r>
          </a:p>
          <a:p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FIELDTERMINATOR</a:t>
            </a: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= '|',</a:t>
            </a:r>
          </a:p>
          <a:p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ROWTERMINATOR</a:t>
            </a: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= '\n'</a:t>
            </a:r>
          </a:p>
          <a:p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8C009C4-F04C-4D56-94D3-29DCC5927F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812" y="3014880"/>
            <a:ext cx="5105400" cy="353943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FirstName|LastName|Salary</a:t>
            </a:r>
          </a:p>
          <a:p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Ivan|Ivanov|2500</a:t>
            </a:r>
          </a:p>
          <a:p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Maria|Georgieva|2600</a:t>
            </a:r>
          </a:p>
          <a:p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Gosho|Ivanov|2200</a:t>
            </a:r>
          </a:p>
          <a:p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Ivan|Georgiev|1500</a:t>
            </a:r>
          </a:p>
          <a:p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Yordan|Georgiev|1200</a:t>
            </a:r>
          </a:p>
          <a:p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Merry|Petrova|2700</a:t>
            </a:r>
          </a:p>
          <a:p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Ivaylo|Hristov|1500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1BC3AEC8-C92B-4722-979A-CB15B9A4153B}"/>
              </a:ext>
            </a:extLst>
          </p:cNvPr>
          <p:cNvSpPr/>
          <p:nvPr/>
        </p:nvSpPr>
        <p:spPr>
          <a:xfrm>
            <a:off x="5813856" y="4594095"/>
            <a:ext cx="6096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1" name="AutoShape 7">
            <a:extLst>
              <a:ext uri="{FF2B5EF4-FFF2-40B4-BE49-F238E27FC236}">
                <a16:creationId xmlns:a16="http://schemas.microsoft.com/office/drawing/2014/main" id="{1C8FDD09-0366-415A-8504-63BD5E4284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32812" y="1958662"/>
            <a:ext cx="2743200" cy="609600"/>
          </a:xfrm>
          <a:prstGeom prst="wedgeRoundRectCallout">
            <a:avLst>
              <a:gd name="adj1" fmla="val -2422"/>
              <a:gd name="adj2" fmla="val 10306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Destination Table</a:t>
            </a:r>
          </a:p>
        </p:txBody>
      </p:sp>
      <p:sp>
        <p:nvSpPr>
          <p:cNvPr id="12" name="AutoShape 7">
            <a:extLst>
              <a:ext uri="{FF2B5EF4-FFF2-40B4-BE49-F238E27FC236}">
                <a16:creationId xmlns:a16="http://schemas.microsoft.com/office/drawing/2014/main" id="{F2169256-70D3-4D39-8A50-D6879AFD81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82665" y="1958662"/>
            <a:ext cx="2132012" cy="609600"/>
          </a:xfrm>
          <a:prstGeom prst="wedgeRoundRectCallout">
            <a:avLst>
              <a:gd name="adj1" fmla="val -45371"/>
              <a:gd name="adj2" fmla="val 11027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Source File</a:t>
            </a:r>
          </a:p>
        </p:txBody>
      </p:sp>
    </p:spTree>
    <p:extLst>
      <p:ext uri="{BB962C8B-B14F-4D97-AF65-F5344CB8AC3E}">
        <p14:creationId xmlns:p14="http://schemas.microsoft.com/office/powerpoint/2010/main" val="4066145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 animBg="1"/>
      <p:bldP spid="11" grpId="0" animBg="1"/>
      <p:bldP spid="12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5DFE561-3724-441A-B248-5BDB30130C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8C765F-BFD3-4E17-BB3E-5D27DF850F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db_owner</a:t>
            </a:r>
          </a:p>
          <a:p>
            <a:pPr lvl="1"/>
            <a:r>
              <a:rPr lang="en-US" dirty="0"/>
              <a:t>Can do anything in the DB</a:t>
            </a:r>
          </a:p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db_securityadmin</a:t>
            </a:r>
          </a:p>
          <a:p>
            <a:pPr lvl="1"/>
            <a:r>
              <a:rPr lang="en-US" dirty="0"/>
              <a:t>Manages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role membership </a:t>
            </a:r>
            <a:r>
              <a:rPr lang="en-US" dirty="0"/>
              <a:t>(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grant</a:t>
            </a:r>
            <a:r>
              <a:rPr lang="en-US" dirty="0"/>
              <a:t>/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revoke</a:t>
            </a:r>
            <a:r>
              <a:rPr lang="en-US" dirty="0"/>
              <a:t> roles)</a:t>
            </a:r>
          </a:p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db_accessadmin</a:t>
            </a:r>
          </a:p>
          <a:p>
            <a:pPr lvl="1"/>
            <a:r>
              <a:rPr lang="en-US" dirty="0"/>
              <a:t>Manages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database access </a:t>
            </a:r>
            <a:r>
              <a:rPr lang="en-US" dirty="0"/>
              <a:t>(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allows</a:t>
            </a:r>
            <a:r>
              <a:rPr lang="en-US" dirty="0"/>
              <a:t>/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blocks</a:t>
            </a:r>
            <a:r>
              <a:rPr lang="en-US" dirty="0"/>
              <a:t> logins)</a:t>
            </a:r>
          </a:p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db_backupoperator</a:t>
            </a:r>
          </a:p>
          <a:p>
            <a:pPr lvl="1"/>
            <a:r>
              <a:rPr lang="en-US" dirty="0"/>
              <a:t>Allows performing database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backups</a:t>
            </a:r>
          </a:p>
          <a:p>
            <a:pPr lvl="1"/>
            <a:r>
              <a:rPr lang="en-US" dirty="0"/>
              <a:t>Does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not</a:t>
            </a:r>
            <a:r>
              <a:rPr lang="en-US" dirty="0"/>
              <a:t> allow restore!</a:t>
            </a:r>
          </a:p>
          <a:p>
            <a:pPr lvl="2"/>
            <a:r>
              <a:rPr lang="en-US" dirty="0"/>
              <a:t>Needs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sysadmin</a:t>
            </a:r>
            <a:r>
              <a:rPr lang="en-US" dirty="0"/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dbcreator</a:t>
            </a:r>
            <a:r>
              <a:rPr lang="en-US" dirty="0"/>
              <a:t> server roles and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db_owner</a:t>
            </a:r>
            <a:r>
              <a:rPr lang="en-US" dirty="0"/>
              <a:t> DB role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39FD033-1869-4C87-993D-E9CBF4750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DB Security: Fixed Database Roles (1)</a:t>
            </a:r>
          </a:p>
        </p:txBody>
      </p:sp>
      <p:pic>
        <p:nvPicPr>
          <p:cNvPr id="5" name="Picture 6" descr="accept, database icon">
            <a:extLst>
              <a:ext uri="{FF2B5EF4-FFF2-40B4-BE49-F238E27FC236}">
                <a16:creationId xmlns:a16="http://schemas.microsoft.com/office/drawing/2014/main" id="{17590F24-CBAA-4B8A-902F-76F7087576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766412" y="1676400"/>
            <a:ext cx="1680592" cy="1680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3691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5C8265C-A924-401F-9DFA-97F86E4FDC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96BDAB-2B8F-42FF-BB6E-7FAF2A85DE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db_ddladmin</a:t>
            </a:r>
          </a:p>
          <a:p>
            <a:pPr lvl="1"/>
            <a:r>
              <a:rPr lang="en-US" dirty="0"/>
              <a:t>Can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CREATE</a:t>
            </a:r>
            <a:r>
              <a:rPr lang="en-US" dirty="0"/>
              <a:t>/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ALTER</a:t>
            </a:r>
            <a:r>
              <a:rPr lang="en-US" dirty="0"/>
              <a:t>/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DROP</a:t>
            </a:r>
            <a:r>
              <a:rPr lang="en-US" dirty="0"/>
              <a:t> objects in DB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Cannot</a:t>
            </a:r>
            <a:r>
              <a:rPr lang="en-US" dirty="0"/>
              <a:t> alter security (roles/logins/etc.)</a:t>
            </a:r>
          </a:p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db_datareader</a:t>
            </a:r>
          </a:p>
          <a:p>
            <a:pPr lvl="1"/>
            <a:r>
              <a:rPr lang="en-US" dirty="0"/>
              <a:t>Grants the user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SELECT</a:t>
            </a:r>
            <a:r>
              <a:rPr lang="en-US" dirty="0"/>
              <a:t> access for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tables</a:t>
            </a:r>
            <a:r>
              <a:rPr lang="en-US" dirty="0"/>
              <a:t>/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views</a:t>
            </a:r>
          </a:p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db_datawriter</a:t>
            </a:r>
          </a:p>
          <a:p>
            <a:pPr lvl="1"/>
            <a:r>
              <a:rPr lang="en-US" dirty="0"/>
              <a:t>Grants the user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INSERT</a:t>
            </a:r>
            <a:r>
              <a:rPr lang="en-US" dirty="0"/>
              <a:t>/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UPDATE</a:t>
            </a:r>
            <a:r>
              <a:rPr lang="en-US" dirty="0"/>
              <a:t>/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DELETE</a:t>
            </a:r>
            <a:r>
              <a:rPr lang="en-US" dirty="0"/>
              <a:t> access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A94F6DC-16C4-4758-A118-8E36ED2118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DB Security: Fixed Database Roles (2)</a:t>
            </a:r>
          </a:p>
        </p:txBody>
      </p:sp>
      <p:pic>
        <p:nvPicPr>
          <p:cNvPr id="3074" name="Picture 2" descr="Image result for user icon transparent">
            <a:extLst>
              <a:ext uri="{FF2B5EF4-FFF2-40B4-BE49-F238E27FC236}">
                <a16:creationId xmlns:a16="http://schemas.microsoft.com/office/drawing/2014/main" id="{5B164113-A650-4FE4-AD29-57F9FF8F7D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99448">
            <a:off x="9664364" y="2595750"/>
            <a:ext cx="2159888" cy="2159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database, storage icon">
            <a:extLst>
              <a:ext uri="{FF2B5EF4-FFF2-40B4-BE49-F238E27FC236}">
                <a16:creationId xmlns:a16="http://schemas.microsoft.com/office/drawing/2014/main" id="{4FBF62AC-5AE7-4C6A-A218-88C908C6C1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4434" y="3810000"/>
            <a:ext cx="2446389" cy="2446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9182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DB64FC-E6F2-452B-A52D-E580281C70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DC4383-21E2-47F6-8891-5B29827391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can check whether we’re in a role by using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IS_MEMBER</a:t>
            </a:r>
            <a:r>
              <a:rPr lang="en-US" dirty="0"/>
              <a:t>:</a:t>
            </a:r>
          </a:p>
          <a:p>
            <a:endParaRPr lang="en-US" dirty="0"/>
          </a:p>
          <a:p>
            <a:r>
              <a:rPr lang="en-US" dirty="0"/>
              <a:t>Returns one of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three possible values</a:t>
            </a:r>
            <a:r>
              <a:rPr lang="en-US" dirty="0"/>
              <a:t>: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1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 Is a member of the role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Wingdings" panose="05000000000000000000" pitchFamily="2" charset="2"/>
              </a:rPr>
              <a:t>2</a:t>
            </a:r>
            <a:r>
              <a:rPr lang="en-US" dirty="0">
                <a:sym typeface="Wingdings" panose="05000000000000000000" pitchFamily="2" charset="2"/>
              </a:rPr>
              <a:t>  Is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not</a:t>
            </a:r>
            <a:r>
              <a:rPr lang="en-US" dirty="0">
                <a:sym typeface="Wingdings" panose="05000000000000000000" pitchFamily="2" charset="2"/>
              </a:rPr>
              <a:t> a member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Wingdings" panose="05000000000000000000" pitchFamily="2" charset="2"/>
              </a:rPr>
              <a:t>NULL</a:t>
            </a:r>
            <a:r>
              <a:rPr lang="en-US" dirty="0">
                <a:sym typeface="Wingdings" panose="05000000000000000000" pitchFamily="2" charset="2"/>
              </a:rPr>
              <a:t>  Role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does not exist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8AB2072-BEF7-409A-9D97-B9606C0847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Checking Role Availability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D1F2208-D4E9-45FA-AB20-E429CBFA70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4212" y="1862509"/>
            <a:ext cx="6781800" cy="5847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3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SELECT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IS_MEMBER</a:t>
            </a:r>
            <a:r>
              <a:rPr lang="en-US" sz="3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('role_name')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6A9EABA-33B7-4F43-A6D8-AEB01D0094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412" y="5459013"/>
            <a:ext cx="4953000" cy="723900"/>
          </a:xfrm>
          <a:prstGeom prst="round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9FC2140-FE5F-4C69-B7BD-7B861F19FD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600"/>
          <a:stretch/>
        </p:blipFill>
        <p:spPr>
          <a:xfrm>
            <a:off x="7067433" y="5178214"/>
            <a:ext cx="3573780" cy="1285498"/>
          </a:xfrm>
          <a:prstGeom prst="roundRect">
            <a:avLst>
              <a:gd name="adj" fmla="val 10831"/>
            </a:avLst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0D487A30-8C81-4AFA-82E8-086F1CE4FBA6}"/>
              </a:ext>
            </a:extLst>
          </p:cNvPr>
          <p:cNvSpPr/>
          <p:nvPr/>
        </p:nvSpPr>
        <p:spPr>
          <a:xfrm>
            <a:off x="6071064" y="5668563"/>
            <a:ext cx="609600" cy="304800"/>
          </a:xfrm>
          <a:prstGeom prst="rightArrow">
            <a:avLst>
              <a:gd name="adj1" fmla="val 50000"/>
              <a:gd name="adj2" fmla="val 6276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pic>
        <p:nvPicPr>
          <p:cNvPr id="10" name="Picture 2" descr="database, storage icon">
            <a:extLst>
              <a:ext uri="{FF2B5EF4-FFF2-40B4-BE49-F238E27FC236}">
                <a16:creationId xmlns:a16="http://schemas.microsoft.com/office/drawing/2014/main" id="{4A4F3062-F5E4-4868-AD85-6443C48DFB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22924">
            <a:off x="9185001" y="2609971"/>
            <a:ext cx="1905000" cy="2049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6445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81CDF98-45D7-4A64-9207-FFF5FB5BE7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F2B59E-5870-4C19-B2DF-FE315477B9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SQL Server lets us create custom roles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Collection of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privileges</a:t>
            </a:r>
            <a:r>
              <a:rPr lang="en-US" dirty="0"/>
              <a:t> (permissions)</a:t>
            </a:r>
          </a:p>
          <a:p>
            <a:pPr>
              <a:lnSpc>
                <a:spcPct val="11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Fine control </a:t>
            </a:r>
            <a:r>
              <a:rPr lang="en-US" dirty="0"/>
              <a:t>over permissions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Can use one role for multiple </a:t>
            </a:r>
            <a:br>
              <a:rPr lang="en-US" dirty="0"/>
            </a:br>
            <a:r>
              <a:rPr lang="en-US" dirty="0"/>
              <a:t>users (groups)</a:t>
            </a:r>
          </a:p>
          <a:p>
            <a:pPr>
              <a:lnSpc>
                <a:spcPct val="110000"/>
              </a:lnSpc>
            </a:pPr>
            <a:r>
              <a:rPr lang="en-US" dirty="0"/>
              <a:t>Makes auditing operations easier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12093A8-9ED8-4076-85DA-4848C4B7D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 Roles</a:t>
            </a:r>
          </a:p>
        </p:txBody>
      </p:sp>
      <p:pic>
        <p:nvPicPr>
          <p:cNvPr id="6" name="Picture 2" descr="Image result for user icon transparent">
            <a:extLst>
              <a:ext uri="{FF2B5EF4-FFF2-40B4-BE49-F238E27FC236}">
                <a16:creationId xmlns:a16="http://schemas.microsoft.com/office/drawing/2014/main" id="{C6F86CA2-52B9-452C-9589-1A1137485E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37927">
            <a:off x="9392226" y="1752709"/>
            <a:ext cx="2159888" cy="2159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Image result for user icon transparent">
            <a:extLst>
              <a:ext uri="{FF2B5EF4-FFF2-40B4-BE49-F238E27FC236}">
                <a16:creationId xmlns:a16="http://schemas.microsoft.com/office/drawing/2014/main" id="{70041DE7-86E1-4635-813C-C8522BA0C6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96566">
            <a:off x="10242221" y="2120462"/>
            <a:ext cx="641428" cy="641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Image result for sql server fixed roles">
            <a:extLst>
              <a:ext uri="{FF2B5EF4-FFF2-40B4-BE49-F238E27FC236}">
                <a16:creationId xmlns:a16="http://schemas.microsoft.com/office/drawing/2014/main" id="{EB08241E-88AF-476E-BBC8-FA6BA978D5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7811" y="3110508"/>
            <a:ext cx="5153011" cy="3256376"/>
          </a:xfrm>
          <a:prstGeom prst="roundRect">
            <a:avLst>
              <a:gd name="adj" fmla="val 3205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4972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67170C1-0FFC-4B21-8A4F-18A0412784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0FFFDE-5E0B-449C-8159-09E4F84FE6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lvl="0">
              <a:lnSpc>
                <a:spcPct val="100000"/>
              </a:lnSpc>
            </a:pPr>
            <a:r>
              <a:rPr lang="en-US" sz="36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CONTROL SERVER</a:t>
            </a:r>
            <a:r>
              <a:rPr lang="en-US" sz="3200" dirty="0"/>
              <a:t>/</a:t>
            </a:r>
            <a:r>
              <a:rPr lang="en-US" sz="36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DATABASE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Gives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all permissions</a:t>
            </a:r>
            <a:r>
              <a:rPr lang="en-US" dirty="0"/>
              <a:t> on the server/database</a:t>
            </a:r>
          </a:p>
          <a:p>
            <a:pPr lvl="0">
              <a:lnSpc>
                <a:spcPct val="100000"/>
              </a:lnSpc>
            </a:pPr>
            <a:r>
              <a:rPr lang="en-US" sz="36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TAKE OWNERSHIP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Enables the grantee to take ownership of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securable</a:t>
            </a:r>
          </a:p>
          <a:p>
            <a:pPr lvl="0">
              <a:lnSpc>
                <a:spcPct val="100000"/>
              </a:lnSpc>
            </a:pPr>
            <a:r>
              <a:rPr lang="en-US" sz="36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VIEW CHANGE TRACKING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Manage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change tracking</a:t>
            </a:r>
            <a:r>
              <a:rPr lang="en-US" dirty="0"/>
              <a:t> on schemas and tables</a:t>
            </a:r>
          </a:p>
          <a:p>
            <a:pPr lvl="0">
              <a:lnSpc>
                <a:spcPct val="100000"/>
              </a:lnSpc>
            </a:pPr>
            <a:r>
              <a:rPr lang="en-US" sz="36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VIEW DEFINITION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Enables the grantee to access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metadata</a:t>
            </a:r>
          </a:p>
          <a:p>
            <a:pPr lvl="0">
              <a:lnSpc>
                <a:spcPct val="100000"/>
              </a:lnSpc>
            </a:pPr>
            <a:r>
              <a:rPr lang="en-US" sz="36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EXECUTE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To run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procedures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scalar</a:t>
            </a:r>
            <a:r>
              <a:rPr lang="en-US" dirty="0"/>
              <a:t>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aggregate</a:t>
            </a:r>
            <a:r>
              <a:rPr lang="en-US" dirty="0"/>
              <a:t> functions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9A529B8-B1E7-4D7C-A60B-F211EFAD6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 Role Permissions</a:t>
            </a:r>
          </a:p>
        </p:txBody>
      </p:sp>
    </p:spTree>
    <p:extLst>
      <p:ext uri="{BB962C8B-B14F-4D97-AF65-F5344CB8AC3E}">
        <p14:creationId xmlns:p14="http://schemas.microsoft.com/office/powerpoint/2010/main" val="1871001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BE493B0-2312-44B9-A6FE-752BF096D0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C29BB9-C9E0-4F2B-AB96-77CAA9BC31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sz="36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ALTER</a:t>
            </a:r>
          </a:p>
          <a:p>
            <a:pPr lvl="1"/>
            <a:r>
              <a:rPr lang="en-US" dirty="0"/>
              <a:t>Lets a role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create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alter</a:t>
            </a:r>
            <a:r>
              <a:rPr lang="en-US" dirty="0"/>
              <a:t>,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drop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objects</a:t>
            </a:r>
            <a:r>
              <a:rPr lang="en-US" dirty="0"/>
              <a:t> from the schema</a:t>
            </a:r>
          </a:p>
          <a:p>
            <a:pPr lvl="0"/>
            <a:r>
              <a:rPr lang="en-US" sz="36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REFERENCES</a:t>
            </a:r>
          </a:p>
          <a:p>
            <a:pPr lvl="1"/>
            <a:r>
              <a:rPr lang="en-US" dirty="0"/>
              <a:t>Lets the role create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FOREIGN KEY </a:t>
            </a:r>
            <a:r>
              <a:rPr lang="en-US" dirty="0"/>
              <a:t>constraints</a:t>
            </a:r>
          </a:p>
          <a:p>
            <a:pPr lvl="0"/>
            <a:r>
              <a:rPr lang="en-US" sz="36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SELECT</a:t>
            </a:r>
            <a:r>
              <a:rPr lang="en-US" sz="3200" dirty="0"/>
              <a:t>/</a:t>
            </a:r>
            <a:r>
              <a:rPr lang="en-US" sz="36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DELETE</a:t>
            </a:r>
            <a:r>
              <a:rPr lang="en-US" sz="3200" dirty="0"/>
              <a:t>/</a:t>
            </a:r>
            <a:r>
              <a:rPr lang="en-US" sz="36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INSERT</a:t>
            </a:r>
            <a:r>
              <a:rPr lang="en-US" sz="3200" dirty="0"/>
              <a:t>/</a:t>
            </a:r>
            <a:r>
              <a:rPr lang="en-US" sz="36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UPDATE</a:t>
            </a:r>
          </a:p>
          <a:p>
            <a:pPr lvl="1"/>
            <a:r>
              <a:rPr lang="en-US" dirty="0"/>
              <a:t>Grant access to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CRUD</a:t>
            </a:r>
            <a:r>
              <a:rPr lang="en-US" dirty="0"/>
              <a:t> Operations</a:t>
            </a:r>
          </a:p>
          <a:p>
            <a:pPr lvl="1"/>
            <a:r>
              <a:rPr lang="en-US" dirty="0"/>
              <a:t>Can be granted on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database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schema</a:t>
            </a:r>
            <a:r>
              <a:rPr lang="en-US" dirty="0"/>
              <a:t>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object level</a:t>
            </a:r>
          </a:p>
          <a:p>
            <a:pPr lvl="2"/>
            <a:r>
              <a:rPr lang="en-US" dirty="0"/>
              <a:t>Individual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tables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views</a:t>
            </a:r>
            <a:r>
              <a:rPr lang="en-US" dirty="0"/>
              <a:t>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columns can be </a:t>
            </a:r>
            <a:r>
              <a:rPr lang="en-US" dirty="0"/>
              <a:t>targeted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DFE6478-8DC8-4E97-BA36-3398178FA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 Role Permissions (2)</a:t>
            </a:r>
          </a:p>
        </p:txBody>
      </p:sp>
    </p:spTree>
    <p:extLst>
      <p:ext uri="{BB962C8B-B14F-4D97-AF65-F5344CB8AC3E}">
        <p14:creationId xmlns:p14="http://schemas.microsoft.com/office/powerpoint/2010/main" val="1870983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6F0C800-838A-4914-AC3E-3850F5F098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647062-B0A0-4936-802D-EF89634E63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Creating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role</a:t>
            </a:r>
            <a:r>
              <a:rPr lang="en-US" dirty="0"/>
              <a:t>:</a:t>
            </a:r>
          </a:p>
          <a:p>
            <a:pPr>
              <a:lnSpc>
                <a:spcPct val="110000"/>
              </a:lnSpc>
            </a:pPr>
            <a:endParaRPr lang="en-US" dirty="0"/>
          </a:p>
          <a:p>
            <a:pPr>
              <a:lnSpc>
                <a:spcPct val="110000"/>
              </a:lnSpc>
            </a:pPr>
            <a:r>
              <a:rPr lang="en-US" dirty="0"/>
              <a:t>Creating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login</a:t>
            </a:r>
            <a:r>
              <a:rPr lang="en-US" dirty="0"/>
              <a:t> for users:</a:t>
            </a:r>
          </a:p>
          <a:p>
            <a:pPr marL="0" indent="0">
              <a:lnSpc>
                <a:spcPct val="110000"/>
              </a:lnSpc>
              <a:spcAft>
                <a:spcPts val="3600"/>
              </a:spcAft>
              <a:buNone/>
            </a:pPr>
            <a:endParaRPr lang="en-US" dirty="0"/>
          </a:p>
          <a:p>
            <a:pPr>
              <a:lnSpc>
                <a:spcPct val="110000"/>
              </a:lnSpc>
            </a:pPr>
            <a:r>
              <a:rPr lang="en-US" dirty="0"/>
              <a:t>Creating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user</a:t>
            </a:r>
            <a:r>
              <a:rPr lang="en-US" dirty="0"/>
              <a:t> for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login</a:t>
            </a:r>
            <a:r>
              <a:rPr lang="en-US" dirty="0"/>
              <a:t>: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B690793-CE97-46F5-9DB6-91D0AE85AA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 Role Permissions: Syntax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4D5417C-4288-44B0-B3E8-C07DB6B3D6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4212" y="1862509"/>
            <a:ext cx="8763000" cy="5847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3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CREATE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ROLE</a:t>
            </a:r>
            <a:r>
              <a:rPr lang="en-US" sz="3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ProjectManager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B95E9A3-1E66-4318-AAED-9B7A536D5D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4212" y="3276600"/>
            <a:ext cx="8763000" cy="107721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3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CREATE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LOGIN</a:t>
            </a:r>
            <a:r>
              <a:rPr lang="en-US" sz="3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PM_Gosho</a:t>
            </a:r>
          </a:p>
          <a:p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WITH</a:t>
            </a:r>
            <a:r>
              <a:rPr lang="en-US" sz="3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PASSWORD</a:t>
            </a:r>
            <a:r>
              <a:rPr lang="en-US" sz="3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='pass!12'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899D426-3260-43E7-B410-CFB41271F7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4212" y="5166921"/>
            <a:ext cx="8763000" cy="5847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3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CREATE USER U_Gosho FOR LOGIN PM_Gosho</a:t>
            </a:r>
          </a:p>
        </p:txBody>
      </p:sp>
    </p:spTree>
    <p:extLst>
      <p:ext uri="{BB962C8B-B14F-4D97-AF65-F5344CB8AC3E}">
        <p14:creationId xmlns:p14="http://schemas.microsoft.com/office/powerpoint/2010/main" val="239671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6F0C800-838A-4914-AC3E-3850F5F098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647062-B0A0-4936-802D-EF89634E63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Adding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members</a:t>
            </a:r>
            <a:r>
              <a:rPr lang="en-US" dirty="0"/>
              <a:t> to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role</a:t>
            </a:r>
            <a:r>
              <a:rPr lang="en-US" dirty="0"/>
              <a:t>:</a:t>
            </a:r>
          </a:p>
          <a:p>
            <a:pPr>
              <a:lnSpc>
                <a:spcPct val="110000"/>
              </a:lnSpc>
            </a:pPr>
            <a:endParaRPr lang="en-US" dirty="0"/>
          </a:p>
          <a:p>
            <a:pPr>
              <a:lnSpc>
                <a:spcPct val="110000"/>
              </a:lnSpc>
            </a:pPr>
            <a:r>
              <a:rPr lang="en-US" dirty="0"/>
              <a:t>Changing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execution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context</a:t>
            </a:r>
            <a:r>
              <a:rPr lang="en-US" dirty="0"/>
              <a:t>:</a:t>
            </a:r>
          </a:p>
          <a:p>
            <a:pPr>
              <a:lnSpc>
                <a:spcPct val="110000"/>
              </a:lnSpc>
            </a:pPr>
            <a:endParaRPr lang="en-US" dirty="0"/>
          </a:p>
          <a:p>
            <a:pPr>
              <a:lnSpc>
                <a:spcPct val="110000"/>
              </a:lnSpc>
            </a:pPr>
            <a:r>
              <a:rPr lang="en-US" dirty="0"/>
              <a:t>Checking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current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execution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context</a:t>
            </a:r>
            <a:r>
              <a:rPr lang="en-US" dirty="0"/>
              <a:t>: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B690793-CE97-46F5-9DB6-91D0AE85AA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 Role Permissions: Syntax (2)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4D5417C-4288-44B0-B3E8-C07DB6B3D6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4212" y="1828800"/>
            <a:ext cx="10058400" cy="5847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3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ALTER ROLE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ProjectManager</a:t>
            </a:r>
            <a:r>
              <a:rPr lang="en-US" sz="3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ADD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MEMBER</a:t>
            </a:r>
            <a:r>
              <a:rPr lang="en-US" sz="3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U_Gosho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B95E9A3-1E66-4318-AAED-9B7A536D5D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4212" y="3276343"/>
            <a:ext cx="10058400" cy="5847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3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EXECUTE AS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LOGIN</a:t>
            </a:r>
            <a:r>
              <a:rPr lang="en-US" sz="3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=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'PM_Gosho'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77B6CA9-89A7-4C05-8FC7-FD660754B0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4212" y="4723886"/>
            <a:ext cx="10058400" cy="5847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3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SELECT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USER_NAME()</a:t>
            </a:r>
            <a:r>
              <a:rPr lang="en-US" sz="3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,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SUSER_NAME()</a:t>
            </a:r>
          </a:p>
        </p:txBody>
      </p:sp>
    </p:spTree>
    <p:extLst>
      <p:ext uri="{BB962C8B-B14F-4D97-AF65-F5344CB8AC3E}">
        <p14:creationId xmlns:p14="http://schemas.microsoft.com/office/powerpoint/2010/main" val="3222956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Transactions</a:t>
            </a:r>
            <a:endParaRPr lang="en-GB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Definition, Usage, ACID Model</a:t>
            </a:r>
          </a:p>
        </p:txBody>
      </p:sp>
      <p:pic>
        <p:nvPicPr>
          <p:cNvPr id="4" name="Picture 2" descr="http://www.elkhouryandpartners.com/hosting/elkhourypartners/images/Transaction_pic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95540" y="1534608"/>
            <a:ext cx="4387104" cy="3095625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://upload.wikimedia.org/wikipedia/en/7/78/DB-database-ic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05981" y="1260673"/>
            <a:ext cx="2505481" cy="1777633"/>
          </a:xfrm>
          <a:prstGeom prst="rect">
            <a:avLst/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http://icongal.com/gallery/image/11555/blue_database.pn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510573">
            <a:off x="7657855" y="2953316"/>
            <a:ext cx="1800200" cy="1800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81311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6674B2F-73B1-4BAC-9E5E-65C2124D28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B72AC4-0B51-4ABD-84EC-CF69B58416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pPr>
              <a:spcAft>
                <a:spcPts val="3600"/>
              </a:spcAft>
            </a:pPr>
            <a:r>
              <a:rPr lang="en-US" dirty="0"/>
              <a:t>Granting permissions on role:</a:t>
            </a:r>
            <a:br>
              <a:rPr lang="en-US" dirty="0"/>
            </a:br>
            <a:endParaRPr lang="en-US" dirty="0"/>
          </a:p>
          <a:p>
            <a:pPr>
              <a:spcAft>
                <a:spcPts val="4200"/>
              </a:spcAft>
            </a:pPr>
            <a:r>
              <a:rPr lang="en-US" dirty="0"/>
              <a:t>Revoking permissions:</a:t>
            </a:r>
            <a:br>
              <a:rPr lang="en-US" dirty="0"/>
            </a:br>
            <a:endParaRPr lang="en-US" dirty="0"/>
          </a:p>
          <a:p>
            <a:pPr>
              <a:spcAft>
                <a:spcPts val="3600"/>
              </a:spcAft>
            </a:pPr>
            <a:r>
              <a:rPr lang="en-US" dirty="0"/>
              <a:t>Denying permissions: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7BD877C-02EB-4A06-922A-3BD46A41A0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 Role Permissions: Syntax (3)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374B93D-77DE-4579-85EF-611F4EEA8C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4212" y="5181600"/>
            <a:ext cx="10058400" cy="9787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DENY</a:t>
            </a:r>
            <a:r>
              <a:rPr lang="en-US" sz="3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UPDATE</a:t>
            </a:r>
            <a:r>
              <a:rPr lang="en-US" sz="3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ON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SoftUni.dbo.Projects</a:t>
            </a:r>
          </a:p>
          <a:p>
            <a:pPr>
              <a:lnSpc>
                <a:spcPct val="90000"/>
              </a:lnSpc>
            </a:pPr>
            <a:r>
              <a:rPr lang="en-US" sz="3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TO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ProjectManager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15AC1FF-307D-49A5-A8C9-E547B76B04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4212" y="3427478"/>
            <a:ext cx="10058400" cy="9787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REVOKE</a:t>
            </a:r>
            <a:r>
              <a:rPr lang="en-US" sz="3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INSERT</a:t>
            </a:r>
            <a:r>
              <a:rPr lang="en-US" sz="3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ON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SoftUni.dbo.Projects</a:t>
            </a:r>
          </a:p>
          <a:p>
            <a:pPr>
              <a:lnSpc>
                <a:spcPct val="90000"/>
              </a:lnSpc>
            </a:pPr>
            <a:r>
              <a:rPr lang="en-US" sz="3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TO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ProjectManager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55B63D8-3926-40C5-9C5C-87C6255E4A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4212" y="1772536"/>
            <a:ext cx="10058400" cy="9787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GRANT</a:t>
            </a:r>
            <a:r>
              <a:rPr lang="en-US" sz="3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INSERT</a:t>
            </a:r>
            <a:r>
              <a:rPr lang="en-US" sz="3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,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DELETE </a:t>
            </a:r>
            <a:r>
              <a:rPr lang="en-US" sz="3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ON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SoftUni.dbo.Projects</a:t>
            </a:r>
          </a:p>
          <a:p>
            <a:pPr>
              <a:lnSpc>
                <a:spcPct val="90000"/>
              </a:lnSpc>
            </a:pPr>
            <a:r>
              <a:rPr lang="en-US" sz="3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TO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ProjectManager</a:t>
            </a:r>
          </a:p>
        </p:txBody>
      </p:sp>
    </p:spTree>
    <p:extLst>
      <p:ext uri="{BB962C8B-B14F-4D97-AF65-F5344CB8AC3E}">
        <p14:creationId xmlns:p14="http://schemas.microsoft.com/office/powerpoint/2010/main" val="1566980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47965" y="990600"/>
            <a:ext cx="11804821" cy="5534402"/>
          </a:xfrm>
        </p:spPr>
        <p:txBody>
          <a:bodyPr>
            <a:normAutofit fontScale="92500" lnSpcReduction="10000"/>
          </a:bodyPr>
          <a:lstStyle/>
          <a:p>
            <a:pPr marL="742950" indent="-742950">
              <a:lnSpc>
                <a:spcPct val="95000"/>
              </a:lnSpc>
              <a:buFont typeface="+mj-lt"/>
              <a:buAutoNum type="arabicPeriod"/>
            </a:pPr>
            <a:r>
              <a:rPr lang="en-GB" sz="3600" dirty="0"/>
              <a:t>Transactions give our operations </a:t>
            </a:r>
            <a:r>
              <a:rPr lang="en-GB" sz="3600" dirty="0">
                <a:solidFill>
                  <a:schemeClr val="tx2">
                    <a:lumMod val="75000"/>
                  </a:schemeClr>
                </a:solidFill>
              </a:rPr>
              <a:t>stability</a:t>
            </a:r>
            <a:endParaRPr lang="en-US" sz="3400" dirty="0">
              <a:solidFill>
                <a:schemeClr val="tx2">
                  <a:lumMod val="75000"/>
                </a:schemeClr>
              </a:solidFill>
            </a:endParaRPr>
          </a:p>
          <a:p>
            <a:pPr lvl="1">
              <a:lnSpc>
                <a:spcPct val="95000"/>
              </a:lnSpc>
            </a:pPr>
            <a:r>
              <a:rPr lang="en-US" sz="3400" dirty="0">
                <a:solidFill>
                  <a:schemeClr val="tx2">
                    <a:lumMod val="75000"/>
                  </a:schemeClr>
                </a:solidFill>
              </a:rPr>
              <a:t>Operation Integrity</a:t>
            </a:r>
          </a:p>
          <a:p>
            <a:pPr lvl="1">
              <a:lnSpc>
                <a:spcPct val="95000"/>
              </a:lnSpc>
            </a:pPr>
            <a:r>
              <a:rPr lang="en-US" sz="3400" dirty="0"/>
              <a:t>Solving the </a:t>
            </a:r>
            <a:r>
              <a:rPr lang="en-US" sz="3400" dirty="0">
                <a:solidFill>
                  <a:schemeClr val="tx2">
                    <a:lumMod val="75000"/>
                  </a:schemeClr>
                </a:solidFill>
              </a:rPr>
              <a:t>concurrent operation </a:t>
            </a:r>
            <a:r>
              <a:rPr lang="en-US" sz="3400" dirty="0"/>
              <a:t>problem</a:t>
            </a:r>
          </a:p>
          <a:p>
            <a:pPr lvl="1">
              <a:lnSpc>
                <a:spcPct val="95000"/>
              </a:lnSpc>
            </a:pPr>
            <a:r>
              <a:rPr lang="en-US" sz="3400" dirty="0"/>
              <a:t>The </a:t>
            </a:r>
            <a:r>
              <a:rPr lang="en-US" sz="3400" dirty="0">
                <a:solidFill>
                  <a:schemeClr val="tx2">
                    <a:lumMod val="75000"/>
                  </a:schemeClr>
                </a:solidFill>
              </a:rPr>
              <a:t>ACID model </a:t>
            </a:r>
            <a:r>
              <a:rPr lang="en-US" sz="3400" dirty="0"/>
              <a:t>is implemented in most RDBMS</a:t>
            </a:r>
          </a:p>
          <a:p>
            <a:pPr marL="514350" indent="-514350">
              <a:lnSpc>
                <a:spcPct val="95000"/>
              </a:lnSpc>
              <a:buFont typeface="+mj-lt"/>
              <a:buAutoNum type="arabicPeriod"/>
            </a:pPr>
            <a:r>
              <a:rPr lang="en-US" sz="3600" dirty="0"/>
              <a:t>Triggers apply a given behavior when a condition is </a:t>
            </a: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hit</a:t>
            </a:r>
          </a:p>
          <a:p>
            <a:pPr lvl="1">
              <a:lnSpc>
                <a:spcPct val="95000"/>
              </a:lnSpc>
            </a:pPr>
            <a:r>
              <a:rPr lang="en-US" sz="3600" dirty="0"/>
              <a:t>Gives us temporary </a:t>
            </a:r>
            <a:r>
              <a:rPr lang="en-US" sz="36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INSERTED</a:t>
            </a:r>
            <a:r>
              <a:rPr lang="en-US" sz="3600" dirty="0"/>
              <a:t> and </a:t>
            </a:r>
            <a:r>
              <a:rPr lang="en-US" sz="36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DELETED </a:t>
            </a:r>
            <a:r>
              <a:rPr lang="en-US" sz="3600" dirty="0"/>
              <a:t>tables</a:t>
            </a:r>
          </a:p>
          <a:p>
            <a:pPr marL="514350" indent="-514350">
              <a:buFont typeface="+mj-lt"/>
              <a:buAutoNum type="arabicPeriod" startAt="3"/>
            </a:pPr>
            <a:r>
              <a:rPr lang="en-US" sz="3600" dirty="0"/>
              <a:t>Security in SQL Server can be </a:t>
            </a: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finely controlled</a:t>
            </a:r>
          </a:p>
          <a:p>
            <a:pPr lvl="1"/>
            <a:r>
              <a:rPr lang="en-US" sz="3400" dirty="0"/>
              <a:t>Using fixed </a:t>
            </a:r>
            <a:r>
              <a:rPr lang="en-US" sz="3400" dirty="0">
                <a:solidFill>
                  <a:schemeClr val="tx2">
                    <a:lumMod val="75000"/>
                  </a:schemeClr>
                </a:solidFill>
              </a:rPr>
              <a:t>server roles </a:t>
            </a:r>
            <a:r>
              <a:rPr lang="en-US" sz="3400" dirty="0"/>
              <a:t>and fixed </a:t>
            </a:r>
            <a:r>
              <a:rPr lang="en-US" sz="3400" dirty="0">
                <a:solidFill>
                  <a:schemeClr val="tx2">
                    <a:lumMod val="75000"/>
                  </a:schemeClr>
                </a:solidFill>
              </a:rPr>
              <a:t>database roles</a:t>
            </a:r>
          </a:p>
          <a:p>
            <a:pPr marL="514350" indent="-514350">
              <a:buFont typeface="+mj-lt"/>
              <a:buAutoNum type="arabicPeriod" startAt="3"/>
            </a:pPr>
            <a:r>
              <a:rPr lang="en-US" sz="3600" dirty="0"/>
              <a:t>Custom roles control permissions even more finely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pic>
        <p:nvPicPr>
          <p:cNvPr id="7" name="Picture 6">
            <a:extLst/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9218612" y="3941885"/>
            <a:ext cx="2253081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185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Triggers and Transactions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https://softuni.bg/courses/databases-sqlsrv</a:t>
            </a:r>
            <a:endParaRPr lang="en-US" dirty="0"/>
          </a:p>
        </p:txBody>
      </p:sp>
      <p:pic>
        <p:nvPicPr>
          <p:cNvPr id="13" name="Picture 12">
            <a:hlinkClick r:id="rId4"/>
          </p:cNvPr>
          <p:cNvPicPr>
            <a:picLocks noChangeAspect="1"/>
          </p:cNvPicPr>
          <p:nvPr/>
        </p:nvPicPr>
        <p:blipFill rotWithShape="1">
          <a:blip r:embed="rId5"/>
          <a:srcRect l="-16203" r="-16203"/>
          <a:stretch/>
        </p:blipFill>
        <p:spPr>
          <a:xfrm>
            <a:off x="303212" y="1246226"/>
            <a:ext cx="2763622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4" name="Picture 13">
            <a:hlinkClick r:id="rId6"/>
          </p:cNvPr>
          <p:cNvPicPr>
            <a:picLocks noChangeAspect="1"/>
          </p:cNvPicPr>
          <p:nvPr/>
        </p:nvPicPr>
        <p:blipFill rotWithShape="1">
          <a:blip r:embed="rId7"/>
          <a:srcRect l="-5908" r="-5908"/>
          <a:stretch/>
        </p:blipFill>
        <p:spPr>
          <a:xfrm>
            <a:off x="3787285" y="1254944"/>
            <a:ext cx="2763621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6" name="Picture 15">
            <a:hlinkClick r:id="rId8"/>
          </p:cNvPr>
          <p:cNvPicPr>
            <a:picLocks noChangeAspect="1"/>
          </p:cNvPicPr>
          <p:nvPr/>
        </p:nvPicPr>
        <p:blipFill rotWithShape="1">
          <a:blip r:embed="rId9"/>
          <a:srcRect l="-25003" r="-25003"/>
          <a:stretch/>
        </p:blipFill>
        <p:spPr>
          <a:xfrm>
            <a:off x="7271357" y="4002018"/>
            <a:ext cx="4614255" cy="949046"/>
          </a:xfrm>
          <a:prstGeom prst="roundRect">
            <a:avLst>
              <a:gd name="adj" fmla="val 2953"/>
            </a:avLst>
          </a:prstGeom>
          <a:solidFill>
            <a:schemeClr val="tx1"/>
          </a:solidFill>
        </p:spPr>
      </p:pic>
      <p:pic>
        <p:nvPicPr>
          <p:cNvPr id="17" name="Picture 16">
            <a:hlinkClick r:id="rId10"/>
          </p:cNvPr>
          <p:cNvPicPr>
            <a:picLocks noChangeAspect="1"/>
          </p:cNvPicPr>
          <p:nvPr/>
        </p:nvPicPr>
        <p:blipFill rotWithShape="1">
          <a:blip r:embed="rId11"/>
          <a:srcRect l="-705" r="-705"/>
          <a:stretch/>
        </p:blipFill>
        <p:spPr>
          <a:xfrm>
            <a:off x="7271357" y="5375554"/>
            <a:ext cx="4614255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8" name="Picture 17">
            <a:hlinkClick r:id="rId12"/>
          </p:cNvPr>
          <p:cNvPicPr>
            <a:picLocks noChangeAspect="1"/>
          </p:cNvPicPr>
          <p:nvPr/>
        </p:nvPicPr>
        <p:blipFill rotWithShape="1">
          <a:blip r:embed="rId13"/>
          <a:srcRect t="-66530" b="-59505"/>
          <a:stretch/>
        </p:blipFill>
        <p:spPr>
          <a:xfrm>
            <a:off x="7271357" y="2619763"/>
            <a:ext cx="4614255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0" name="Picture 19">
            <a:hlinkClick r:id="rId14"/>
          </p:cNvPr>
          <p:cNvPicPr>
            <a:picLocks noChangeAspect="1"/>
          </p:cNvPicPr>
          <p:nvPr/>
        </p:nvPicPr>
        <p:blipFill rotWithShape="1">
          <a:blip r:embed="rId15"/>
          <a:srcRect l="-14709" r="-14709"/>
          <a:stretch/>
        </p:blipFill>
        <p:spPr>
          <a:xfrm>
            <a:off x="303212" y="5375554"/>
            <a:ext cx="2763622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1" name="Picture 20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787284" y="5375554"/>
            <a:ext cx="2763622" cy="94904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 rotWithShape="1">
          <a:blip r:embed="rId19"/>
          <a:srcRect l="-9951" r="-9951"/>
          <a:stretch/>
        </p:blipFill>
        <p:spPr>
          <a:xfrm>
            <a:off x="7271357" y="1246226"/>
            <a:ext cx="4614254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353892832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License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/>
              <a:t>This course (slides, examples, demos, videos, homework, etc.)</a:t>
            </a:r>
            <a:br>
              <a:rPr lang="en-US"/>
            </a:br>
            <a:r>
              <a:rPr lang="en-US"/>
              <a:t>is licensed under the "</a:t>
            </a:r>
            <a:r>
              <a:rPr lang="en-US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>
                <a:hlinkClick r:id="rId3"/>
              </a:rPr>
              <a:t> 4.0 International</a:t>
            </a:r>
            <a:r>
              <a:rPr lang="en-US"/>
              <a:t>" 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43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88815" y="4724400"/>
            <a:ext cx="11804822" cy="1997079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2400" dirty="0"/>
              <a:t>Attribution: this work may contain portions from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5"/>
              </a:rPr>
              <a:t>Databases</a:t>
            </a:r>
            <a:r>
              <a:rPr lang="en-US" sz="2000" dirty="0"/>
              <a:t>" course by </a:t>
            </a:r>
            <a:r>
              <a:rPr lang="en-US" sz="2000" noProof="1"/>
              <a:t>Telerik Academy</a:t>
            </a:r>
            <a:r>
              <a:rPr lang="en-US" sz="2000" dirty="0"/>
              <a:t> under </a:t>
            </a:r>
            <a:r>
              <a:rPr lang="en-US" sz="2000" dirty="0">
                <a:hlinkClick r:id="rId6"/>
              </a:rPr>
              <a:t>CC-BY-NC-SA</a:t>
            </a:r>
            <a:r>
              <a:rPr lang="en-US" sz="2000" dirty="0"/>
              <a:t> license</a:t>
            </a:r>
          </a:p>
        </p:txBody>
      </p:sp>
    </p:spTree>
    <p:extLst>
      <p:ext uri="{BB962C8B-B14F-4D97-AF65-F5344CB8AC3E}">
        <p14:creationId xmlns:p14="http://schemas.microsoft.com/office/powerpoint/2010/main" val="400776588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3"/>
              </a:rPr>
              <a:t>softuni.bg</a:t>
            </a:r>
            <a:r>
              <a:rPr lang="en-US" sz="2900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Software University Foundation</a:t>
            </a:r>
            <a:endParaRPr lang="bg-BG" sz="3200" dirty="0"/>
          </a:p>
          <a:p>
            <a:pPr lvl="1">
              <a:lnSpc>
                <a:spcPct val="100000"/>
              </a:lnSpc>
            </a:pPr>
            <a:r>
              <a:rPr lang="en-US" sz="3000" noProof="1">
                <a:hlinkClick r:id="rId4"/>
              </a:rPr>
              <a:t>http://softuni.foundation/</a:t>
            </a:r>
            <a:endParaRPr lang="en-US" sz="30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</a:t>
            </a:r>
            <a:endParaRPr lang="bg-BG" noProof="1"/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>
                <a:hlinkClick r:id="rId6"/>
              </a:rPr>
              <a:t>forum.softuni.bg</a:t>
            </a:r>
            <a:endParaRPr lang="en-US" noProof="1"/>
          </a:p>
        </p:txBody>
      </p:sp>
      <p:pic>
        <p:nvPicPr>
          <p:cNvPr id="10" name="Picture 9">
            <a:hlinkClick r:id="rId4" tooltip="Software University Foundation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8485" y="3265920"/>
            <a:ext cx="1467096" cy="365922"/>
          </a:xfrm>
          <a:prstGeom prst="rect">
            <a:avLst/>
          </a:prstGeom>
        </p:spPr>
      </p:pic>
      <p:pic>
        <p:nvPicPr>
          <p:cNvPr id="11" name="Picture 4" descr="http://www.facebook.com/SoftwareUniversity" title="Software University @ Facebook">
            <a:hlinkClick r:id="rId8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4012240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6" tooltip="Software University Discussion Forum"/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410200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3"/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183" y="2727414"/>
            <a:ext cx="2746993" cy="3657600"/>
          </a:xfrm>
          <a:prstGeom prst="rect">
            <a:avLst/>
          </a:prstGeom>
        </p:spPr>
      </p:pic>
      <p:pic>
        <p:nvPicPr>
          <p:cNvPr id="16" name="Picture 15" descr="A picture containing clipart&#10;&#10;Description generated with very high confidence">
            <a:extLst>
              <a:ext uri="{FF2B5EF4-FFF2-40B4-BE49-F238E27FC236}">
                <a16:creationId xmlns:a16="http://schemas.microsoft.com/office/drawing/2014/main" id="{1D5EA20F-A08B-46D3-A0D8-2268395A0484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9444" y="1039681"/>
            <a:ext cx="1496137" cy="1845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867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95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dirty="0"/>
              <a:t>A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Transaction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is a sequence of actions</a:t>
            </a:r>
            <a:r>
              <a:rPr lang="bg-BG" dirty="0"/>
              <a:t> (</a:t>
            </a:r>
            <a:r>
              <a:rPr lang="en-US" dirty="0"/>
              <a:t>database operations</a:t>
            </a:r>
            <a:r>
              <a:rPr lang="bg-BG" dirty="0"/>
              <a:t>)</a:t>
            </a:r>
            <a:r>
              <a:rPr lang="en-US" dirty="0"/>
              <a:t> executed as a whole</a:t>
            </a:r>
            <a:r>
              <a:rPr lang="bg-BG" dirty="0"/>
              <a:t>:</a:t>
            </a: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en-US" dirty="0"/>
              <a:t>Either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all of them </a:t>
            </a:r>
            <a:r>
              <a:rPr lang="en-US" dirty="0"/>
              <a:t>complete successfully or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none of them</a:t>
            </a:r>
            <a:r>
              <a:rPr lang="en-US" dirty="0"/>
              <a:t> do</a:t>
            </a:r>
            <a:endParaRPr lang="bg-BG" dirty="0"/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dirty="0"/>
              <a:t>Examples</a:t>
            </a:r>
            <a:r>
              <a:rPr lang="bg-BG" dirty="0"/>
              <a:t>:</a:t>
            </a: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en-US" dirty="0"/>
              <a:t>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bank transfer </a:t>
            </a:r>
            <a:r>
              <a:rPr lang="en-US" dirty="0"/>
              <a:t>from one account into another</a:t>
            </a:r>
            <a:r>
              <a:rPr lang="bg-BG" dirty="0"/>
              <a:t> (</a:t>
            </a:r>
            <a:r>
              <a:rPr lang="en-US" dirty="0"/>
              <a:t>withdrawal</a:t>
            </a:r>
            <a:r>
              <a:rPr lang="bg-BG" dirty="0"/>
              <a:t> + </a:t>
            </a:r>
            <a:r>
              <a:rPr lang="en-US" dirty="0"/>
              <a:t>deposit</a:t>
            </a:r>
            <a:r>
              <a:rPr lang="bg-BG" dirty="0"/>
              <a:t>)</a:t>
            </a: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en-US" dirty="0"/>
              <a:t>If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either</a:t>
            </a:r>
            <a:r>
              <a:rPr lang="en-US" dirty="0"/>
              <a:t> the withdrawal or the deposit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fails</a:t>
            </a:r>
            <a:r>
              <a:rPr lang="bg-BG" dirty="0"/>
              <a:t> </a:t>
            </a:r>
            <a:r>
              <a:rPr lang="en-US" dirty="0"/>
              <a:t>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whole operation </a:t>
            </a:r>
            <a:r>
              <a:rPr lang="en-US" dirty="0"/>
              <a:t>is cancelled</a:t>
            </a:r>
            <a:endParaRPr lang="bg-BG" dirty="0"/>
          </a:p>
        </p:txBody>
      </p:sp>
      <p:sp>
        <p:nvSpPr>
          <p:cNvPr id="5099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Transactions</a:t>
            </a:r>
            <a:endParaRPr lang="bg-BG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376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9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9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9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9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9955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Transactions: Lifecycle (Rollback)</a:t>
            </a:r>
          </a:p>
        </p:txBody>
      </p:sp>
      <p:sp>
        <p:nvSpPr>
          <p:cNvPr id="4" name="Text Box 5"/>
          <p:cNvSpPr txBox="1">
            <a:spLocks noChangeArrowheads="1"/>
          </p:cNvSpPr>
          <p:nvPr/>
        </p:nvSpPr>
        <p:spPr bwMode="auto">
          <a:xfrm>
            <a:off x="2473742" y="4611850"/>
            <a:ext cx="1577291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>
                <a:solidFill>
                  <a:schemeClr val="tx2">
                    <a:lumMod val="20000"/>
                    <a:lumOff val="80000"/>
                  </a:schemeClr>
                </a:solidFill>
              </a:rPr>
              <a:t>Rollback</a:t>
            </a:r>
          </a:p>
        </p:txBody>
      </p:sp>
      <p:cxnSp>
        <p:nvCxnSpPr>
          <p:cNvPr id="6" name="AutoShape 8"/>
          <p:cNvCxnSpPr>
            <a:cxnSpLocks noChangeShapeType="1"/>
            <a:stCxn id="14" idx="3"/>
            <a:endCxn id="16" idx="1"/>
          </p:cNvCxnSpPr>
          <p:nvPr/>
        </p:nvCxnSpPr>
        <p:spPr bwMode="auto">
          <a:xfrm>
            <a:off x="2662981" y="3627685"/>
            <a:ext cx="1567383" cy="0"/>
          </a:xfrm>
          <a:prstGeom prst="straightConnector1">
            <a:avLst/>
          </a:prstGeom>
          <a:noFill/>
          <a:ln w="38100">
            <a:solidFill>
              <a:schemeClr val="tx2">
                <a:lumMod val="20000"/>
                <a:lumOff val="80000"/>
              </a:schemeClr>
            </a:solidFill>
            <a:round/>
            <a:headEnd type="none" w="sm" len="sm"/>
            <a:tailEnd type="arrow" w="lg" len="lg"/>
          </a:ln>
          <a:effectLst>
            <a:outerShdw blurRad="63500" dist="12700" dir="2700000" sx="101000" sy="101000" algn="ctr" rotWithShape="0">
              <a:schemeClr val="bg1">
                <a:alpha val="9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" name="Freeform 12"/>
          <p:cNvSpPr>
            <a:spLocks/>
          </p:cNvSpPr>
          <p:nvPr/>
        </p:nvSpPr>
        <p:spPr bwMode="auto">
          <a:xfrm>
            <a:off x="4308526" y="2230042"/>
            <a:ext cx="1168338" cy="597556"/>
          </a:xfrm>
          <a:custGeom>
            <a:avLst/>
            <a:gdLst>
              <a:gd name="T0" fmla="*/ 0 w 488"/>
              <a:gd name="T1" fmla="*/ 270 h 284"/>
              <a:gd name="T2" fmla="*/ 73 w 488"/>
              <a:gd name="T3" fmla="*/ 93 h 284"/>
              <a:gd name="T4" fmla="*/ 211 w 488"/>
              <a:gd name="T5" fmla="*/ 5 h 284"/>
              <a:gd name="T6" fmla="*/ 366 w 488"/>
              <a:gd name="T7" fmla="*/ 60 h 284"/>
              <a:gd name="T8" fmla="*/ 488 w 488"/>
              <a:gd name="T9" fmla="*/ 284 h 2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88" h="284">
                <a:moveTo>
                  <a:pt x="0" y="270"/>
                </a:moveTo>
                <a:cubicBezTo>
                  <a:pt x="13" y="239"/>
                  <a:pt x="38" y="137"/>
                  <a:pt x="73" y="93"/>
                </a:cubicBezTo>
                <a:cubicBezTo>
                  <a:pt x="108" y="49"/>
                  <a:pt x="162" y="11"/>
                  <a:pt x="211" y="5"/>
                </a:cubicBezTo>
                <a:cubicBezTo>
                  <a:pt x="260" y="0"/>
                  <a:pt x="320" y="14"/>
                  <a:pt x="366" y="60"/>
                </a:cubicBezTo>
                <a:cubicBezTo>
                  <a:pt x="412" y="107"/>
                  <a:pt x="463" y="237"/>
                  <a:pt x="488" y="284"/>
                </a:cubicBezTo>
              </a:path>
            </a:pathLst>
          </a:custGeom>
          <a:noFill/>
          <a:ln w="38100" cap="flat" cmpd="sng">
            <a:solidFill>
              <a:schemeClr val="tx2">
                <a:lumMod val="20000"/>
                <a:lumOff val="80000"/>
              </a:schemeClr>
            </a:solidFill>
            <a:prstDash val="solid"/>
            <a:round/>
            <a:headEnd type="none" w="sm" len="sm"/>
            <a:tailEnd type="arrow" w="lg" len="lg"/>
          </a:ln>
          <a:effectLst>
            <a:outerShdw blurRad="63500" dist="12700" dir="2700000" sx="101000" sy="101000" algn="ctr" rotWithShape="0">
              <a:schemeClr val="bg1">
                <a:alpha val="9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3200"/>
          </a:p>
        </p:txBody>
      </p:sp>
      <p:sp>
        <p:nvSpPr>
          <p:cNvPr id="9" name="Text Box 14"/>
          <p:cNvSpPr txBox="1">
            <a:spLocks noChangeArrowheads="1"/>
          </p:cNvSpPr>
          <p:nvPr/>
        </p:nvSpPr>
        <p:spPr bwMode="auto">
          <a:xfrm>
            <a:off x="4308527" y="1546222"/>
            <a:ext cx="1017394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Read</a:t>
            </a:r>
          </a:p>
        </p:txBody>
      </p:sp>
      <p:sp>
        <p:nvSpPr>
          <p:cNvPr id="10" name="Freeform 15"/>
          <p:cNvSpPr>
            <a:spLocks/>
          </p:cNvSpPr>
          <p:nvPr/>
        </p:nvSpPr>
        <p:spPr bwMode="auto">
          <a:xfrm>
            <a:off x="5861509" y="2230042"/>
            <a:ext cx="1168338" cy="597556"/>
          </a:xfrm>
          <a:custGeom>
            <a:avLst/>
            <a:gdLst>
              <a:gd name="T0" fmla="*/ 0 w 488"/>
              <a:gd name="T1" fmla="*/ 270 h 284"/>
              <a:gd name="T2" fmla="*/ 73 w 488"/>
              <a:gd name="T3" fmla="*/ 93 h 284"/>
              <a:gd name="T4" fmla="*/ 211 w 488"/>
              <a:gd name="T5" fmla="*/ 5 h 284"/>
              <a:gd name="T6" fmla="*/ 366 w 488"/>
              <a:gd name="T7" fmla="*/ 60 h 284"/>
              <a:gd name="T8" fmla="*/ 488 w 488"/>
              <a:gd name="T9" fmla="*/ 284 h 2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88" h="284">
                <a:moveTo>
                  <a:pt x="0" y="270"/>
                </a:moveTo>
                <a:cubicBezTo>
                  <a:pt x="13" y="239"/>
                  <a:pt x="38" y="137"/>
                  <a:pt x="73" y="93"/>
                </a:cubicBezTo>
                <a:cubicBezTo>
                  <a:pt x="108" y="49"/>
                  <a:pt x="162" y="11"/>
                  <a:pt x="211" y="5"/>
                </a:cubicBezTo>
                <a:cubicBezTo>
                  <a:pt x="260" y="0"/>
                  <a:pt x="320" y="14"/>
                  <a:pt x="366" y="60"/>
                </a:cubicBezTo>
                <a:cubicBezTo>
                  <a:pt x="412" y="107"/>
                  <a:pt x="463" y="237"/>
                  <a:pt x="488" y="284"/>
                </a:cubicBezTo>
              </a:path>
            </a:pathLst>
          </a:custGeom>
          <a:noFill/>
          <a:ln w="38100" cap="flat" cmpd="sng">
            <a:solidFill>
              <a:schemeClr val="tx2">
                <a:lumMod val="20000"/>
                <a:lumOff val="80000"/>
              </a:schemeClr>
            </a:solidFill>
            <a:prstDash val="solid"/>
            <a:round/>
            <a:headEnd type="none" w="sm" len="sm"/>
            <a:tailEnd type="arrow" w="lg" len="lg"/>
          </a:ln>
          <a:effectLst>
            <a:outerShdw blurRad="63500" dist="12700" dir="2700000" sx="101000" sy="101000" algn="ctr" rotWithShape="0">
              <a:schemeClr val="bg1">
                <a:alpha val="9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3200"/>
          </a:p>
        </p:txBody>
      </p:sp>
      <p:sp>
        <p:nvSpPr>
          <p:cNvPr id="11" name="Text Box 16"/>
          <p:cNvSpPr txBox="1">
            <a:spLocks noChangeArrowheads="1"/>
          </p:cNvSpPr>
          <p:nvPr/>
        </p:nvSpPr>
        <p:spPr bwMode="auto">
          <a:xfrm>
            <a:off x="5861510" y="1546222"/>
            <a:ext cx="1112355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Write</a:t>
            </a:r>
          </a:p>
        </p:txBody>
      </p:sp>
      <p:sp>
        <p:nvSpPr>
          <p:cNvPr id="12" name="Freeform 17"/>
          <p:cNvSpPr>
            <a:spLocks/>
          </p:cNvSpPr>
          <p:nvPr/>
        </p:nvSpPr>
        <p:spPr bwMode="auto">
          <a:xfrm>
            <a:off x="1523440" y="4504543"/>
            <a:ext cx="3638713" cy="753257"/>
          </a:xfrm>
          <a:custGeom>
            <a:avLst/>
            <a:gdLst>
              <a:gd name="T0" fmla="*/ 1616 w 1616"/>
              <a:gd name="T1" fmla="*/ 6 h 358"/>
              <a:gd name="T2" fmla="*/ 1525 w 1616"/>
              <a:gd name="T3" fmla="*/ 154 h 358"/>
              <a:gd name="T4" fmla="*/ 1216 w 1616"/>
              <a:gd name="T5" fmla="*/ 308 h 358"/>
              <a:gd name="T6" fmla="*/ 754 w 1616"/>
              <a:gd name="T7" fmla="*/ 351 h 358"/>
              <a:gd name="T8" fmla="*/ 202 w 1616"/>
              <a:gd name="T9" fmla="*/ 268 h 358"/>
              <a:gd name="T10" fmla="*/ 0 w 1616"/>
              <a:gd name="T11" fmla="*/ 0 h 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616" h="358">
                <a:moveTo>
                  <a:pt x="1616" y="6"/>
                </a:moveTo>
                <a:cubicBezTo>
                  <a:pt x="1601" y="31"/>
                  <a:pt x="1592" y="104"/>
                  <a:pt x="1525" y="154"/>
                </a:cubicBezTo>
                <a:cubicBezTo>
                  <a:pt x="1458" y="204"/>
                  <a:pt x="1344" y="275"/>
                  <a:pt x="1216" y="308"/>
                </a:cubicBezTo>
                <a:cubicBezTo>
                  <a:pt x="1088" y="341"/>
                  <a:pt x="923" y="358"/>
                  <a:pt x="754" y="351"/>
                </a:cubicBezTo>
                <a:cubicBezTo>
                  <a:pt x="585" y="344"/>
                  <a:pt x="328" y="327"/>
                  <a:pt x="202" y="268"/>
                </a:cubicBezTo>
                <a:cubicBezTo>
                  <a:pt x="76" y="209"/>
                  <a:pt x="42" y="56"/>
                  <a:pt x="0" y="0"/>
                </a:cubicBezTo>
              </a:path>
            </a:pathLst>
          </a:custGeom>
          <a:noFill/>
          <a:ln w="38100" cap="flat" cmpd="sng">
            <a:solidFill>
              <a:schemeClr val="tx2">
                <a:lumMod val="20000"/>
                <a:lumOff val="80000"/>
              </a:schemeClr>
            </a:solidFill>
            <a:prstDash val="solid"/>
            <a:round/>
            <a:headEnd type="none" w="sm" len="sm"/>
            <a:tailEnd type="arrow" w="lg" len="lg"/>
          </a:ln>
          <a:effectLst>
            <a:outerShdw blurRad="63500" dist="12700" dir="2700000" sx="101000" sy="101000" algn="ctr" rotWithShape="0">
              <a:schemeClr val="bg1">
                <a:alpha val="9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3200"/>
          </a:p>
        </p:txBody>
      </p:sp>
      <p:sp>
        <p:nvSpPr>
          <p:cNvPr id="13" name="Text Box 18"/>
          <p:cNvSpPr txBox="1">
            <a:spLocks noChangeArrowheads="1"/>
          </p:cNvSpPr>
          <p:nvPr/>
        </p:nvSpPr>
        <p:spPr bwMode="auto">
          <a:xfrm>
            <a:off x="2820395" y="2955948"/>
            <a:ext cx="1112355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Write</a:t>
            </a:r>
          </a:p>
        </p:txBody>
      </p:sp>
      <p:sp>
        <p:nvSpPr>
          <p:cNvPr id="14" name="Text Box 2"/>
          <p:cNvSpPr txBox="1">
            <a:spLocks noChangeArrowheads="1"/>
          </p:cNvSpPr>
          <p:nvPr/>
        </p:nvSpPr>
        <p:spPr bwMode="blackWhite">
          <a:xfrm>
            <a:off x="684212" y="2798142"/>
            <a:ext cx="1978769" cy="1659085"/>
          </a:xfrm>
          <a:prstGeom prst="rect">
            <a:avLst/>
          </a:prstGeom>
          <a:solidFill>
            <a:schemeClr val="accent1">
              <a:alpha val="50000"/>
            </a:schemeClr>
          </a:solidFill>
          <a:ln w="25400">
            <a:solidFill>
              <a:schemeClr val="accent5">
                <a:lumMod val="20000"/>
                <a:lumOff val="80000"/>
              </a:schemeClr>
            </a:solidFill>
            <a:miter lim="800000"/>
            <a:headEnd type="none" w="sm" len="sm"/>
            <a:tailEnd type="none" w="sm" len="sm"/>
          </a:ln>
          <a:effectLst/>
          <a:extLst/>
        </p:spPr>
        <p:txBody>
          <a:bodyPr tIns="72000" bIns="108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Durable starting state</a:t>
            </a:r>
          </a:p>
        </p:txBody>
      </p:sp>
      <p:sp>
        <p:nvSpPr>
          <p:cNvPr id="15" name="Text Box 3"/>
          <p:cNvSpPr txBox="1">
            <a:spLocks noChangeArrowheads="1"/>
          </p:cNvSpPr>
          <p:nvPr/>
        </p:nvSpPr>
        <p:spPr bwMode="blackWhite">
          <a:xfrm>
            <a:off x="8975448" y="2798142"/>
            <a:ext cx="2501102" cy="1659085"/>
          </a:xfrm>
          <a:prstGeom prst="rect">
            <a:avLst/>
          </a:prstGeom>
          <a:solidFill>
            <a:schemeClr val="tx1">
              <a:lumMod val="50000"/>
              <a:alpha val="50000"/>
            </a:schemeClr>
          </a:solidFill>
          <a:ln w="25400">
            <a:solidFill>
              <a:schemeClr val="accent5">
                <a:lumMod val="20000"/>
                <a:lumOff val="80000"/>
              </a:schemeClr>
            </a:solidFill>
            <a:miter lim="800000"/>
            <a:headEnd type="none" w="sm" len="sm"/>
            <a:tailEnd type="none" w="sm" len="sm"/>
          </a:ln>
          <a:effectLst/>
          <a:extLst/>
        </p:spPr>
        <p:txBody>
          <a:bodyPr wrap="square" lIns="108000" tIns="72000" rIns="108000" bIns="108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Durable,</a:t>
            </a:r>
          </a:p>
          <a:p>
            <a:pPr algn="ctr">
              <a:lnSpc>
                <a:spcPct val="100000"/>
              </a:lnSpc>
            </a:pPr>
            <a:r>
              <a:rPr lang="en-US" sz="3200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consistent,</a:t>
            </a:r>
          </a:p>
          <a:p>
            <a:pPr algn="ctr">
              <a:lnSpc>
                <a:spcPct val="100000"/>
              </a:lnSpc>
            </a:pPr>
            <a:r>
              <a:rPr lang="en-US" sz="3200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ending state</a:t>
            </a:r>
          </a:p>
        </p:txBody>
      </p:sp>
      <p:sp>
        <p:nvSpPr>
          <p:cNvPr id="16" name="Text Box 4"/>
          <p:cNvSpPr txBox="1">
            <a:spLocks noChangeArrowheads="1"/>
          </p:cNvSpPr>
          <p:nvPr/>
        </p:nvSpPr>
        <p:spPr bwMode="blackWhite">
          <a:xfrm>
            <a:off x="4230364" y="2798142"/>
            <a:ext cx="2875592" cy="1659085"/>
          </a:xfrm>
          <a:prstGeom prst="rect">
            <a:avLst/>
          </a:prstGeom>
          <a:solidFill>
            <a:schemeClr val="accent5">
              <a:lumMod val="75000"/>
              <a:alpha val="50000"/>
            </a:schemeClr>
          </a:solidFill>
          <a:ln w="25400">
            <a:solidFill>
              <a:schemeClr val="accent5">
                <a:lumMod val="20000"/>
                <a:lumOff val="80000"/>
              </a:schemeClr>
            </a:solidFill>
            <a:miter lim="800000"/>
            <a:headEnd type="none" w="sm" len="sm"/>
            <a:tailEnd type="none" w="sm" len="sm"/>
          </a:ln>
          <a:effectLst/>
          <a:extLst/>
        </p:spPr>
        <p:txBody>
          <a:bodyPr tIns="72000" bIns="108000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</a:pPr>
            <a:r>
              <a:rPr lang="en-US" sz="3200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Sequence</a:t>
            </a:r>
            <a:br>
              <a:rPr lang="en-US" sz="3200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</a:br>
            <a:r>
              <a:rPr lang="en-US" sz="3200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of reads and writes</a:t>
            </a:r>
          </a:p>
        </p:txBody>
      </p:sp>
      <p:sp>
        <p:nvSpPr>
          <p:cNvPr id="21" name="Slide Number Placeholder 20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17" name="Graphic 16" descr="Close">
            <a:extLst>
              <a:ext uri="{FF2B5EF4-FFF2-40B4-BE49-F238E27FC236}">
                <a16:creationId xmlns:a16="http://schemas.microsoft.com/office/drawing/2014/main" id="{902B6B62-5622-41E5-ADA8-2BA9A04E82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98055" y="466717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592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 animBg="1"/>
      <p:bldP spid="9" grpId="0"/>
      <p:bldP spid="10" grpId="0" animBg="1"/>
      <p:bldP spid="11" grpId="0"/>
      <p:bldP spid="12" grpId="0" animBg="1"/>
      <p:bldP spid="1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Transactions: Lifecycle (Commit)</a:t>
            </a:r>
          </a:p>
        </p:txBody>
      </p:sp>
      <p:sp>
        <p:nvSpPr>
          <p:cNvPr id="5" name="Text Box 6"/>
          <p:cNvSpPr txBox="1">
            <a:spLocks noChangeArrowheads="1"/>
          </p:cNvSpPr>
          <p:nvPr/>
        </p:nvSpPr>
        <p:spPr bwMode="auto">
          <a:xfrm>
            <a:off x="7253593" y="2981877"/>
            <a:ext cx="1510349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Commit</a:t>
            </a:r>
          </a:p>
        </p:txBody>
      </p:sp>
      <p:cxnSp>
        <p:nvCxnSpPr>
          <p:cNvPr id="6" name="AutoShape 8"/>
          <p:cNvCxnSpPr>
            <a:cxnSpLocks noChangeShapeType="1"/>
            <a:stCxn id="14" idx="3"/>
            <a:endCxn id="16" idx="1"/>
          </p:cNvCxnSpPr>
          <p:nvPr/>
        </p:nvCxnSpPr>
        <p:spPr bwMode="auto">
          <a:xfrm>
            <a:off x="2662981" y="3627685"/>
            <a:ext cx="1567383" cy="0"/>
          </a:xfrm>
          <a:prstGeom prst="straightConnector1">
            <a:avLst/>
          </a:prstGeom>
          <a:noFill/>
          <a:ln w="38100">
            <a:solidFill>
              <a:schemeClr val="tx2">
                <a:lumMod val="20000"/>
                <a:lumOff val="80000"/>
              </a:schemeClr>
            </a:solidFill>
            <a:round/>
            <a:headEnd type="none" w="sm" len="sm"/>
            <a:tailEnd type="arrow" w="lg" len="lg"/>
          </a:ln>
          <a:effectLst>
            <a:outerShdw blurRad="63500" dist="12700" dir="2700000" sx="101000" sy="101000" algn="ctr" rotWithShape="0">
              <a:schemeClr val="bg1">
                <a:alpha val="9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" name="AutoShape 9"/>
          <p:cNvCxnSpPr>
            <a:cxnSpLocks noChangeShapeType="1"/>
            <a:stCxn id="16" idx="3"/>
            <a:endCxn id="15" idx="1"/>
          </p:cNvCxnSpPr>
          <p:nvPr/>
        </p:nvCxnSpPr>
        <p:spPr bwMode="auto">
          <a:xfrm>
            <a:off x="7105957" y="3627685"/>
            <a:ext cx="1869492" cy="0"/>
          </a:xfrm>
          <a:prstGeom prst="straightConnector1">
            <a:avLst/>
          </a:prstGeom>
          <a:noFill/>
          <a:ln w="38100">
            <a:solidFill>
              <a:schemeClr val="tx2">
                <a:lumMod val="20000"/>
                <a:lumOff val="80000"/>
              </a:schemeClr>
            </a:solidFill>
            <a:round/>
            <a:headEnd type="none" w="sm" len="sm"/>
            <a:tailEnd type="arrow" w="lg" len="lg"/>
          </a:ln>
          <a:effectLst>
            <a:outerShdw blurRad="63500" dist="12700" dir="2700000" sx="101000" sy="101000" algn="ctr" rotWithShape="0">
              <a:schemeClr val="bg1">
                <a:alpha val="9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" name="Freeform 12"/>
          <p:cNvSpPr>
            <a:spLocks/>
          </p:cNvSpPr>
          <p:nvPr/>
        </p:nvSpPr>
        <p:spPr bwMode="auto">
          <a:xfrm>
            <a:off x="4308526" y="2230042"/>
            <a:ext cx="1168338" cy="597556"/>
          </a:xfrm>
          <a:custGeom>
            <a:avLst/>
            <a:gdLst>
              <a:gd name="T0" fmla="*/ 0 w 488"/>
              <a:gd name="T1" fmla="*/ 270 h 284"/>
              <a:gd name="T2" fmla="*/ 73 w 488"/>
              <a:gd name="T3" fmla="*/ 93 h 284"/>
              <a:gd name="T4" fmla="*/ 211 w 488"/>
              <a:gd name="T5" fmla="*/ 5 h 284"/>
              <a:gd name="T6" fmla="*/ 366 w 488"/>
              <a:gd name="T7" fmla="*/ 60 h 284"/>
              <a:gd name="T8" fmla="*/ 488 w 488"/>
              <a:gd name="T9" fmla="*/ 284 h 2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88" h="284">
                <a:moveTo>
                  <a:pt x="0" y="270"/>
                </a:moveTo>
                <a:cubicBezTo>
                  <a:pt x="13" y="239"/>
                  <a:pt x="38" y="137"/>
                  <a:pt x="73" y="93"/>
                </a:cubicBezTo>
                <a:cubicBezTo>
                  <a:pt x="108" y="49"/>
                  <a:pt x="162" y="11"/>
                  <a:pt x="211" y="5"/>
                </a:cubicBezTo>
                <a:cubicBezTo>
                  <a:pt x="260" y="0"/>
                  <a:pt x="320" y="14"/>
                  <a:pt x="366" y="60"/>
                </a:cubicBezTo>
                <a:cubicBezTo>
                  <a:pt x="412" y="107"/>
                  <a:pt x="463" y="237"/>
                  <a:pt x="488" y="284"/>
                </a:cubicBezTo>
              </a:path>
            </a:pathLst>
          </a:custGeom>
          <a:noFill/>
          <a:ln w="38100" cap="flat" cmpd="sng">
            <a:solidFill>
              <a:schemeClr val="tx2">
                <a:lumMod val="20000"/>
                <a:lumOff val="80000"/>
              </a:schemeClr>
            </a:solidFill>
            <a:prstDash val="solid"/>
            <a:round/>
            <a:headEnd type="none" w="sm" len="sm"/>
            <a:tailEnd type="arrow" w="lg" len="lg"/>
          </a:ln>
          <a:effectLst>
            <a:outerShdw blurRad="63500" dist="12700" dir="2700000" sx="101000" sy="101000" algn="ctr" rotWithShape="0">
              <a:schemeClr val="bg1">
                <a:alpha val="9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3200"/>
          </a:p>
        </p:txBody>
      </p:sp>
      <p:sp>
        <p:nvSpPr>
          <p:cNvPr id="9" name="Text Box 14"/>
          <p:cNvSpPr txBox="1">
            <a:spLocks noChangeArrowheads="1"/>
          </p:cNvSpPr>
          <p:nvPr/>
        </p:nvSpPr>
        <p:spPr bwMode="auto">
          <a:xfrm>
            <a:off x="4308527" y="1546222"/>
            <a:ext cx="1017394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Read</a:t>
            </a:r>
          </a:p>
        </p:txBody>
      </p:sp>
      <p:sp>
        <p:nvSpPr>
          <p:cNvPr id="10" name="Freeform 15"/>
          <p:cNvSpPr>
            <a:spLocks/>
          </p:cNvSpPr>
          <p:nvPr/>
        </p:nvSpPr>
        <p:spPr bwMode="auto">
          <a:xfrm>
            <a:off x="5861509" y="2230042"/>
            <a:ext cx="1168338" cy="597556"/>
          </a:xfrm>
          <a:custGeom>
            <a:avLst/>
            <a:gdLst>
              <a:gd name="T0" fmla="*/ 0 w 488"/>
              <a:gd name="T1" fmla="*/ 270 h 284"/>
              <a:gd name="T2" fmla="*/ 73 w 488"/>
              <a:gd name="T3" fmla="*/ 93 h 284"/>
              <a:gd name="T4" fmla="*/ 211 w 488"/>
              <a:gd name="T5" fmla="*/ 5 h 284"/>
              <a:gd name="T6" fmla="*/ 366 w 488"/>
              <a:gd name="T7" fmla="*/ 60 h 284"/>
              <a:gd name="T8" fmla="*/ 488 w 488"/>
              <a:gd name="T9" fmla="*/ 284 h 2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88" h="284">
                <a:moveTo>
                  <a:pt x="0" y="270"/>
                </a:moveTo>
                <a:cubicBezTo>
                  <a:pt x="13" y="239"/>
                  <a:pt x="38" y="137"/>
                  <a:pt x="73" y="93"/>
                </a:cubicBezTo>
                <a:cubicBezTo>
                  <a:pt x="108" y="49"/>
                  <a:pt x="162" y="11"/>
                  <a:pt x="211" y="5"/>
                </a:cubicBezTo>
                <a:cubicBezTo>
                  <a:pt x="260" y="0"/>
                  <a:pt x="320" y="14"/>
                  <a:pt x="366" y="60"/>
                </a:cubicBezTo>
                <a:cubicBezTo>
                  <a:pt x="412" y="107"/>
                  <a:pt x="463" y="237"/>
                  <a:pt x="488" y="284"/>
                </a:cubicBezTo>
              </a:path>
            </a:pathLst>
          </a:custGeom>
          <a:noFill/>
          <a:ln w="38100" cap="flat" cmpd="sng">
            <a:solidFill>
              <a:schemeClr val="tx2">
                <a:lumMod val="20000"/>
                <a:lumOff val="80000"/>
              </a:schemeClr>
            </a:solidFill>
            <a:prstDash val="solid"/>
            <a:round/>
            <a:headEnd type="none" w="sm" len="sm"/>
            <a:tailEnd type="arrow" w="lg" len="lg"/>
          </a:ln>
          <a:effectLst>
            <a:outerShdw blurRad="63500" dist="12700" dir="2700000" sx="101000" sy="101000" algn="ctr" rotWithShape="0">
              <a:schemeClr val="bg1">
                <a:alpha val="9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3200"/>
          </a:p>
        </p:txBody>
      </p:sp>
      <p:sp>
        <p:nvSpPr>
          <p:cNvPr id="11" name="Text Box 16"/>
          <p:cNvSpPr txBox="1">
            <a:spLocks noChangeArrowheads="1"/>
          </p:cNvSpPr>
          <p:nvPr/>
        </p:nvSpPr>
        <p:spPr bwMode="auto">
          <a:xfrm>
            <a:off x="5861510" y="1546222"/>
            <a:ext cx="1112355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Write</a:t>
            </a:r>
          </a:p>
        </p:txBody>
      </p:sp>
      <p:sp>
        <p:nvSpPr>
          <p:cNvPr id="13" name="Text Box 18"/>
          <p:cNvSpPr txBox="1">
            <a:spLocks noChangeArrowheads="1"/>
          </p:cNvSpPr>
          <p:nvPr/>
        </p:nvSpPr>
        <p:spPr bwMode="auto">
          <a:xfrm>
            <a:off x="2820395" y="2955948"/>
            <a:ext cx="1112355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Write</a:t>
            </a:r>
          </a:p>
        </p:txBody>
      </p:sp>
      <p:sp>
        <p:nvSpPr>
          <p:cNvPr id="14" name="Text Box 2"/>
          <p:cNvSpPr txBox="1">
            <a:spLocks noChangeArrowheads="1"/>
          </p:cNvSpPr>
          <p:nvPr/>
        </p:nvSpPr>
        <p:spPr bwMode="blackWhite">
          <a:xfrm>
            <a:off x="684212" y="2798142"/>
            <a:ext cx="1978769" cy="1659085"/>
          </a:xfrm>
          <a:prstGeom prst="rect">
            <a:avLst/>
          </a:prstGeom>
          <a:solidFill>
            <a:schemeClr val="accent1">
              <a:alpha val="50000"/>
            </a:schemeClr>
          </a:solidFill>
          <a:ln w="25400">
            <a:solidFill>
              <a:schemeClr val="accent5">
                <a:lumMod val="20000"/>
                <a:lumOff val="80000"/>
              </a:schemeClr>
            </a:solidFill>
            <a:miter lim="800000"/>
            <a:headEnd type="none" w="sm" len="sm"/>
            <a:tailEnd type="none" w="sm" len="sm"/>
          </a:ln>
          <a:effectLst/>
          <a:extLst/>
        </p:spPr>
        <p:txBody>
          <a:bodyPr tIns="72000" bIns="108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Durable starting state</a:t>
            </a:r>
          </a:p>
        </p:txBody>
      </p:sp>
      <p:sp>
        <p:nvSpPr>
          <p:cNvPr id="15" name="Text Box 3"/>
          <p:cNvSpPr txBox="1">
            <a:spLocks noChangeArrowheads="1"/>
          </p:cNvSpPr>
          <p:nvPr/>
        </p:nvSpPr>
        <p:spPr bwMode="blackWhite">
          <a:xfrm>
            <a:off x="8975448" y="2798142"/>
            <a:ext cx="2501102" cy="1659085"/>
          </a:xfrm>
          <a:prstGeom prst="rect">
            <a:avLst/>
          </a:prstGeom>
          <a:solidFill>
            <a:schemeClr val="tx1">
              <a:lumMod val="50000"/>
              <a:alpha val="50000"/>
            </a:schemeClr>
          </a:solidFill>
          <a:ln w="25400">
            <a:solidFill>
              <a:schemeClr val="accent5">
                <a:lumMod val="20000"/>
                <a:lumOff val="80000"/>
              </a:schemeClr>
            </a:solidFill>
            <a:miter lim="800000"/>
            <a:headEnd type="none" w="sm" len="sm"/>
            <a:tailEnd type="none" w="sm" len="sm"/>
          </a:ln>
          <a:effectLst/>
          <a:extLst/>
        </p:spPr>
        <p:txBody>
          <a:bodyPr wrap="square" lIns="108000" tIns="72000" rIns="108000" bIns="108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Durable,</a:t>
            </a:r>
          </a:p>
          <a:p>
            <a:pPr algn="ctr">
              <a:lnSpc>
                <a:spcPct val="100000"/>
              </a:lnSpc>
            </a:pPr>
            <a:r>
              <a:rPr lang="en-US" sz="3200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consistent,</a:t>
            </a:r>
          </a:p>
          <a:p>
            <a:pPr algn="ctr">
              <a:lnSpc>
                <a:spcPct val="100000"/>
              </a:lnSpc>
            </a:pPr>
            <a:r>
              <a:rPr lang="en-US" sz="3200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ending state</a:t>
            </a:r>
          </a:p>
        </p:txBody>
      </p:sp>
      <p:sp>
        <p:nvSpPr>
          <p:cNvPr id="16" name="Text Box 4"/>
          <p:cNvSpPr txBox="1">
            <a:spLocks noChangeArrowheads="1"/>
          </p:cNvSpPr>
          <p:nvPr/>
        </p:nvSpPr>
        <p:spPr bwMode="blackWhite">
          <a:xfrm>
            <a:off x="4230364" y="2798142"/>
            <a:ext cx="2875592" cy="1659085"/>
          </a:xfrm>
          <a:prstGeom prst="rect">
            <a:avLst/>
          </a:prstGeom>
          <a:solidFill>
            <a:schemeClr val="accent5">
              <a:lumMod val="75000"/>
              <a:alpha val="50000"/>
            </a:schemeClr>
          </a:solidFill>
          <a:ln w="25400">
            <a:solidFill>
              <a:schemeClr val="accent5">
                <a:lumMod val="20000"/>
                <a:lumOff val="80000"/>
              </a:schemeClr>
            </a:solidFill>
            <a:miter lim="800000"/>
            <a:headEnd type="none" w="sm" len="sm"/>
            <a:tailEnd type="none" w="sm" len="sm"/>
          </a:ln>
          <a:effectLst/>
          <a:extLst/>
        </p:spPr>
        <p:txBody>
          <a:bodyPr tIns="72000" bIns="108000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</a:pPr>
            <a:r>
              <a:rPr lang="en-US" sz="3200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Sequence</a:t>
            </a:r>
            <a:br>
              <a:rPr lang="en-US" sz="3200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</a:br>
            <a:r>
              <a:rPr lang="en-US" sz="3200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of reads and writes</a:t>
            </a:r>
          </a:p>
        </p:txBody>
      </p:sp>
      <p:sp>
        <p:nvSpPr>
          <p:cNvPr id="21" name="Slide Number Placeholder 20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17" name="Graphic 16" descr="Checkmark">
            <a:extLst>
              <a:ext uri="{FF2B5EF4-FFF2-40B4-BE49-F238E27FC236}">
                <a16:creationId xmlns:a16="http://schemas.microsoft.com/office/drawing/2014/main" id="{384B2827-2FD2-463B-B4BB-EC2ED03E28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10960" y="466717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2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 animBg="1"/>
      <p:bldP spid="9" grpId="0"/>
      <p:bldP spid="10" grpId="0" animBg="1"/>
      <p:bldP spid="11" grpId="0"/>
      <p:bldP spid="1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97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ct val="25000"/>
              </a:spcBef>
            </a:pPr>
            <a:r>
              <a:rPr lang="en-US" dirty="0"/>
              <a:t>Transactions guarantee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consistency </a:t>
            </a:r>
            <a:r>
              <a:rPr lang="en-US" dirty="0"/>
              <a:t>and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integrity </a:t>
            </a:r>
            <a:r>
              <a:rPr lang="en-US" dirty="0"/>
              <a:t>of the database</a:t>
            </a:r>
            <a:endParaRPr lang="bg-BG" dirty="0"/>
          </a:p>
          <a:p>
            <a:pPr lvl="1">
              <a:spcBef>
                <a:spcPct val="25000"/>
              </a:spcBef>
            </a:pPr>
            <a:r>
              <a:rPr lang="en-US" dirty="0"/>
              <a:t>All changes in a transaction are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temporary</a:t>
            </a:r>
            <a:endParaRPr lang="en-US" dirty="0"/>
          </a:p>
          <a:p>
            <a:pPr lvl="1">
              <a:spcBef>
                <a:spcPct val="25000"/>
              </a:spcBef>
            </a:pPr>
            <a:r>
              <a:rPr lang="en-US" dirty="0"/>
              <a:t>Changes are persisted when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COMMIT</a:t>
            </a:r>
            <a:r>
              <a:rPr lang="en-US" dirty="0"/>
              <a:t> is executed</a:t>
            </a:r>
          </a:p>
          <a:p>
            <a:pPr lvl="1">
              <a:spcBef>
                <a:spcPct val="25000"/>
              </a:spcBef>
            </a:pPr>
            <a:r>
              <a:rPr lang="en-US" dirty="0"/>
              <a:t>At any time, all changes can be canceled by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ROLLBACK</a:t>
            </a:r>
            <a:endParaRPr lang="bg-BG" dirty="0">
              <a:latin typeface="+mj-lt"/>
              <a:cs typeface="Consolas" panose="020B0609020204030204" pitchFamily="49" charset="0"/>
            </a:endParaRPr>
          </a:p>
          <a:p>
            <a:r>
              <a:rPr lang="en-US" dirty="0"/>
              <a:t>All changes are persisted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at once</a:t>
            </a:r>
          </a:p>
          <a:p>
            <a:pPr lvl="1"/>
            <a:r>
              <a:rPr lang="en-US" dirty="0"/>
              <a:t>As long as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COMMIT</a:t>
            </a:r>
            <a:r>
              <a:rPr lang="en-US" dirty="0"/>
              <a:t> is called</a:t>
            </a:r>
            <a:endParaRPr lang="bg-BG" dirty="0"/>
          </a:p>
        </p:txBody>
      </p:sp>
      <p:sp>
        <p:nvSpPr>
          <p:cNvPr id="5109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Transactions Behavior</a:t>
            </a:r>
            <a:endParaRPr lang="bg-BG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849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9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9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9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9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9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0979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36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/>
              <a:t>Some actions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fail</a:t>
            </a:r>
            <a:r>
              <a:rPr lang="en-US" dirty="0"/>
              <a:t> to complete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The application software or database server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crashes</a:t>
            </a:r>
            <a:endParaRPr lang="en-US" dirty="0"/>
          </a:p>
          <a:p>
            <a:pPr lvl="1">
              <a:lnSpc>
                <a:spcPct val="110000"/>
              </a:lnSpc>
            </a:pPr>
            <a:r>
              <a:rPr lang="en-US" dirty="0"/>
              <a:t>The user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cancels</a:t>
            </a:r>
            <a:r>
              <a:rPr lang="en-US" dirty="0"/>
              <a:t> the action while it’s in progress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1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Interference</a:t>
            </a:r>
            <a:r>
              <a:rPr lang="en-US" dirty="0"/>
              <a:t> from another transaction</a:t>
            </a:r>
            <a:r>
              <a:rPr lang="bg-BG" dirty="0"/>
              <a:t>.</a:t>
            </a:r>
            <a:endParaRPr lang="en-US" dirty="0"/>
          </a:p>
          <a:p>
            <a:pPr lvl="1">
              <a:lnSpc>
                <a:spcPct val="110000"/>
              </a:lnSpc>
            </a:pPr>
            <a:r>
              <a:rPr lang="en-US" dirty="0"/>
              <a:t>What happens if several transfers run for the same account at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same</a:t>
            </a:r>
            <a:r>
              <a:rPr lang="en-US" dirty="0"/>
              <a:t> time?</a:t>
            </a:r>
          </a:p>
        </p:txBody>
      </p:sp>
      <p:sp>
        <p:nvSpPr>
          <p:cNvPr id="527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Transactions: What Can Go Wrong?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1026" name="Picture 2" descr="Image result for unsuccessful transact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9612" y="4669970"/>
            <a:ext cx="1855032" cy="1855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6480" y="5202128"/>
            <a:ext cx="4404312" cy="1115522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1134972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3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3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3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oftUni 16x9">
  <a:themeElements>
    <a:clrScheme name="Custom 1">
      <a:dk1>
        <a:sysClr val="windowText" lastClr="000000"/>
      </a:dk1>
      <a:lt1>
        <a:sysClr val="window" lastClr="FFFFFF"/>
      </a:lt1>
      <a:dk2>
        <a:srgbClr val="D9D5C7"/>
      </a:dk2>
      <a:lt2>
        <a:srgbClr val="FBEEDC"/>
      </a:lt2>
      <a:accent1>
        <a:srgbClr val="F3BE60"/>
      </a:accent1>
      <a:accent2>
        <a:srgbClr val="00B050"/>
      </a:accent2>
      <a:accent3>
        <a:srgbClr val="3BABFF"/>
      </a:accent3>
      <a:accent4>
        <a:srgbClr val="7030A0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Software-University-Foundation</Template>
  <TotalTime>4092</TotalTime>
  <Words>2229</Words>
  <Application>Microsoft Office PowerPoint</Application>
  <PresentationFormat>Custom</PresentationFormat>
  <Paragraphs>459</Paragraphs>
  <Slides>44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0" baseType="lpstr">
      <vt:lpstr>Arial</vt:lpstr>
      <vt:lpstr>Calibri</vt:lpstr>
      <vt:lpstr>Consolas</vt:lpstr>
      <vt:lpstr>Wingdings</vt:lpstr>
      <vt:lpstr>Wingdings 2</vt:lpstr>
      <vt:lpstr>SoftUni 16x9</vt:lpstr>
      <vt:lpstr>Triggers and Transactions</vt:lpstr>
      <vt:lpstr>Table of Contents </vt:lpstr>
      <vt:lpstr>Questions</vt:lpstr>
      <vt:lpstr>Transactions</vt:lpstr>
      <vt:lpstr>Transactions</vt:lpstr>
      <vt:lpstr>Transactions: Lifecycle (Rollback)</vt:lpstr>
      <vt:lpstr>Transactions: Lifecycle (Commit)</vt:lpstr>
      <vt:lpstr>Transactions Behavior</vt:lpstr>
      <vt:lpstr>Transactions: What Can Go Wrong?</vt:lpstr>
      <vt:lpstr>Checkpoints in games</vt:lpstr>
      <vt:lpstr>What are Transactions?</vt:lpstr>
      <vt:lpstr>Transactions Syntax</vt:lpstr>
      <vt:lpstr>ACID Model</vt:lpstr>
      <vt:lpstr>Transaction Properties</vt:lpstr>
      <vt:lpstr>Atomicity</vt:lpstr>
      <vt:lpstr>Consistency</vt:lpstr>
      <vt:lpstr>Isolation</vt:lpstr>
      <vt:lpstr>Durability</vt:lpstr>
      <vt:lpstr>Triggers</vt:lpstr>
      <vt:lpstr>What Are Triggers?</vt:lpstr>
      <vt:lpstr>After Trigger</vt:lpstr>
      <vt:lpstr>Instead of Trigger</vt:lpstr>
      <vt:lpstr>Instead of Trigger</vt:lpstr>
      <vt:lpstr>Events</vt:lpstr>
      <vt:lpstr>After Triggers</vt:lpstr>
      <vt:lpstr>Instead Of Triggers</vt:lpstr>
      <vt:lpstr>Database Security</vt:lpstr>
      <vt:lpstr>Database Security: SQL Server</vt:lpstr>
      <vt:lpstr>DB Security: Fixed Server Roles (1)</vt:lpstr>
      <vt:lpstr>DB Security: Fixed Server Roles (2)</vt:lpstr>
      <vt:lpstr>Bulk INSERT: Example</vt:lpstr>
      <vt:lpstr>DB Security: Fixed Database Roles (1)</vt:lpstr>
      <vt:lpstr>DB Security: Fixed Database Roles (2)</vt:lpstr>
      <vt:lpstr>Checking Role Availability</vt:lpstr>
      <vt:lpstr>Custom Roles</vt:lpstr>
      <vt:lpstr>Custom Role Permissions</vt:lpstr>
      <vt:lpstr>Custom Role Permissions (2)</vt:lpstr>
      <vt:lpstr>Custom Role Permissions: Syntax</vt:lpstr>
      <vt:lpstr>Custom Role Permissions: Syntax (2)</vt:lpstr>
      <vt:lpstr>Custom Role Permissions: Syntax (3)</vt:lpstr>
      <vt:lpstr>Summary</vt:lpstr>
      <vt:lpstr>Triggers and Transactions</vt:lpstr>
      <vt:lpstr>License</vt:lpstr>
      <vt:lpstr>Trainings @ Software University (SoftUni)</vt:lpstr>
    </vt:vector>
  </TitlesOfParts>
  <Manager/>
  <Company>Software University (SoftUni)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Triggers and Transactions</dc:title>
  <dc:subject>Software Development Course</dc:subject>
  <dc:creator>Software University Foundation</dc:creator>
  <cp:keywords>Databases, SoftUni, Software University, MSSQL, SQL Management Studio, SQL Server Express</cp:keywords>
  <dc:description>Software University Foundation - http://softuni.org</dc:description>
  <cp:lastModifiedBy>Vladimir Damyanovski</cp:lastModifiedBy>
  <cp:revision>361</cp:revision>
  <dcterms:created xsi:type="dcterms:W3CDTF">2014-01-02T17:00:34Z</dcterms:created>
  <dcterms:modified xsi:type="dcterms:W3CDTF">2017-10-12T15:12:41Z</dcterms:modified>
  <cp:category>DB Basics Course @ SoftUni - https://softuni.bg/courses/databases-basics-ms-sql-server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